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827" r:id="rId2"/>
    <p:sldId id="1509" r:id="rId3"/>
    <p:sldId id="1505" r:id="rId4"/>
    <p:sldId id="1593" r:id="rId5"/>
    <p:sldId id="1508" r:id="rId6"/>
    <p:sldId id="1592" r:id="rId7"/>
    <p:sldId id="1594" r:id="rId8"/>
    <p:sldId id="1510" r:id="rId9"/>
    <p:sldId id="1607" r:id="rId10"/>
    <p:sldId id="1657" r:id="rId11"/>
    <p:sldId id="1609" r:id="rId12"/>
    <p:sldId id="1611" r:id="rId13"/>
    <p:sldId id="1678" r:id="rId14"/>
    <p:sldId id="1625" r:id="rId15"/>
    <p:sldId id="1672" r:id="rId16"/>
    <p:sldId id="1673" r:id="rId17"/>
    <p:sldId id="1627" r:id="rId18"/>
    <p:sldId id="1628" r:id="rId19"/>
    <p:sldId id="1629" r:id="rId20"/>
    <p:sldId id="1630" r:id="rId21"/>
    <p:sldId id="1615" r:id="rId22"/>
    <p:sldId id="1663" r:id="rId23"/>
    <p:sldId id="1536" r:id="rId24"/>
    <p:sldId id="1542" r:id="rId25"/>
    <p:sldId id="1616" r:id="rId26"/>
    <p:sldId id="1618" r:id="rId27"/>
    <p:sldId id="1658" r:id="rId28"/>
    <p:sldId id="1664" r:id="rId29"/>
    <p:sldId id="1660" r:id="rId30"/>
    <p:sldId id="1661" r:id="rId31"/>
    <p:sldId id="1677" r:id="rId32"/>
    <p:sldId id="1590" r:id="rId33"/>
    <p:sldId id="1675" r:id="rId34"/>
    <p:sldId id="1603" r:id="rId35"/>
    <p:sldId id="1550" r:id="rId36"/>
    <p:sldId id="1619" r:id="rId37"/>
    <p:sldId id="1620" r:id="rId38"/>
    <p:sldId id="1621" r:id="rId39"/>
    <p:sldId id="1623" r:id="rId40"/>
    <p:sldId id="1622" r:id="rId41"/>
    <p:sldId id="1624" r:id="rId42"/>
    <p:sldId id="1632" r:id="rId43"/>
    <p:sldId id="1679" r:id="rId44"/>
    <p:sldId id="1633" r:id="rId45"/>
    <p:sldId id="1635" r:id="rId46"/>
    <p:sldId id="1636" r:id="rId47"/>
    <p:sldId id="1637" r:id="rId48"/>
    <p:sldId id="1680" r:id="rId49"/>
    <p:sldId id="1640" r:id="rId50"/>
    <p:sldId id="1638" r:id="rId51"/>
    <p:sldId id="1641" r:id="rId52"/>
    <p:sldId id="1642" r:id="rId53"/>
    <p:sldId id="1643" r:id="rId54"/>
    <p:sldId id="1644" r:id="rId55"/>
    <p:sldId id="1681" r:id="rId56"/>
    <p:sldId id="1682" r:id="rId57"/>
    <p:sldId id="1683" r:id="rId58"/>
    <p:sldId id="1646" r:id="rId59"/>
    <p:sldId id="1647" r:id="rId60"/>
    <p:sldId id="1648" r:id="rId61"/>
    <p:sldId id="1649" r:id="rId62"/>
    <p:sldId id="1650" r:id="rId63"/>
    <p:sldId id="1691" r:id="rId64"/>
    <p:sldId id="1692" r:id="rId65"/>
    <p:sldId id="1689" r:id="rId66"/>
    <p:sldId id="1690" r:id="rId67"/>
    <p:sldId id="1605" r:id="rId68"/>
    <p:sldId id="1671" r:id="rId69"/>
    <p:sldId id="1653" r:id="rId70"/>
    <p:sldId id="1654" r:id="rId71"/>
    <p:sldId id="1655" r:id="rId72"/>
    <p:sldId id="1687" r:id="rId73"/>
    <p:sldId id="1688" r:id="rId74"/>
    <p:sldId id="1676" r:id="rId75"/>
    <p:sldId id="1645" r:id="rId76"/>
    <p:sldId id="1656" r:id="rId77"/>
    <p:sldId id="1667" r:id="rId78"/>
    <p:sldId id="1670" r:id="rId79"/>
    <p:sldId id="1669" r:id="rId80"/>
    <p:sldId id="1662" r:id="rId81"/>
    <p:sldId id="1666" r:id="rId82"/>
    <p:sldId id="1665" r:id="rId83"/>
  </p:sldIdLst>
  <p:sldSz cx="9906000" cy="6858000" type="A4"/>
  <p:notesSz cx="6797675" cy="9926638"/>
  <p:embeddedFontLst>
    <p:embeddedFont>
      <p:font typeface="맑은 고딕" panose="020B0503020000020004" pitchFamily="50" charset="-127"/>
      <p:regular r:id="rId86"/>
      <p:bold r:id="rId87"/>
    </p:embeddedFont>
    <p:embeddedFont>
      <p:font typeface="-윤고딕320" panose="02030504000101010101" pitchFamily="18" charset="-127"/>
      <p:regular r:id="rId88"/>
    </p:embeddedFont>
    <p:embeddedFont>
      <p:font typeface="-윤고딕330" panose="02030504000101010101" pitchFamily="18" charset="-127"/>
      <p:regular r:id="rId89"/>
    </p:embeddedFont>
    <p:embeddedFont>
      <p:font typeface="-윤고딕340" panose="02030504000101010101" pitchFamily="18" charset="-127"/>
      <p:regular r:id="rId90"/>
    </p:embeddedFont>
    <p:embeddedFont>
      <p:font typeface="-윤고딕350" panose="02030504000101010101" pitchFamily="18" charset="-127"/>
      <p:regular r:id="rId91"/>
    </p:embeddedFont>
    <p:embeddedFont>
      <p:font typeface="-윤고딕360" panose="02030504000101010101" pitchFamily="18" charset="-127"/>
      <p:regular r:id="rId9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C4A620E-0577-44B8-AC91-B94FABF0EA83}">
          <p14:sldIdLst>
            <p14:sldId id="827"/>
            <p14:sldId id="1509"/>
            <p14:sldId id="1505"/>
          </p14:sldIdLst>
        </p14:section>
        <p14:section name="1. 펀드개요" id="{C01A57DF-6B30-4315-B383-F94A0A0CD6E9}">
          <p14:sldIdLst>
            <p14:sldId id="1593"/>
            <p14:sldId id="1508"/>
            <p14:sldId id="1592"/>
          </p14:sldIdLst>
        </p14:section>
        <p14:section name="2. 사업 개요" id="{5255D086-EDBE-495B-BC3C-DA819094951D}">
          <p14:sldIdLst>
            <p14:sldId id="1594"/>
            <p14:sldId id="1510"/>
          </p14:sldIdLst>
        </p14:section>
        <p14:section name="3. 입지여건 분석" id="{265AE0E3-5AE9-424C-BEA8-590BD3A9ED34}">
          <p14:sldIdLst>
            <p14:sldId id="1607"/>
            <p14:sldId id="1657"/>
            <p14:sldId id="1609"/>
          </p14:sldIdLst>
        </p14:section>
        <p14:section name="4. 토지개요" id="{86D147CC-14F8-48A6-956B-69F0BFE516EC}">
          <p14:sldIdLst>
            <p14:sldId id="1611"/>
            <p14:sldId id="1678"/>
          </p14:sldIdLst>
        </p14:section>
        <p14:section name="5. 건축개요" id="{F790918C-B99E-4481-B265-2EABA2EEA5DE}">
          <p14:sldIdLst>
            <p14:sldId id="1625"/>
            <p14:sldId id="1672"/>
            <p14:sldId id="1673"/>
            <p14:sldId id="1627"/>
            <p14:sldId id="1628"/>
            <p14:sldId id="1629"/>
            <p14:sldId id="1630"/>
          </p14:sldIdLst>
        </p14:section>
        <p14:section name="6. 운영전략" id="{F225F7F2-724C-4342-BBB2-CCC644863689}">
          <p14:sldIdLst>
            <p14:sldId id="1615"/>
            <p14:sldId id="1663"/>
            <p14:sldId id="1536"/>
            <p14:sldId id="1542"/>
            <p14:sldId id="1616"/>
            <p14:sldId id="1618"/>
            <p14:sldId id="1658"/>
            <p14:sldId id="1664"/>
            <p14:sldId id="1660"/>
            <p14:sldId id="1661"/>
          </p14:sldIdLst>
        </p14:section>
        <p14:section name="7. 대출개요" id="{B70EC1FA-9628-4CBE-A1B7-FCAC868663FA}">
          <p14:sldIdLst>
            <p14:sldId id="1677"/>
            <p14:sldId id="1590"/>
            <p14:sldId id="1675"/>
          </p14:sldIdLst>
        </p14:section>
        <p14:section name="8. Financial Analysis" id="{B5171F5C-B2DF-46E3-98A5-68DD32A2E16B}">
          <p14:sldIdLst>
            <p14:sldId id="1603"/>
            <p14:sldId id="1550"/>
            <p14:sldId id="1619"/>
            <p14:sldId id="1620"/>
            <p14:sldId id="1621"/>
            <p14:sldId id="1623"/>
            <p14:sldId id="1622"/>
            <p14:sldId id="1624"/>
            <p14:sldId id="1632"/>
            <p14:sldId id="1679"/>
            <p14:sldId id="1633"/>
            <p14:sldId id="1635"/>
            <p14:sldId id="1636"/>
            <p14:sldId id="1637"/>
            <p14:sldId id="1680"/>
            <p14:sldId id="1640"/>
            <p14:sldId id="1638"/>
            <p14:sldId id="1641"/>
            <p14:sldId id="1642"/>
            <p14:sldId id="1643"/>
            <p14:sldId id="1644"/>
            <p14:sldId id="1681"/>
            <p14:sldId id="1682"/>
            <p14:sldId id="1683"/>
            <p14:sldId id="1646"/>
            <p14:sldId id="1647"/>
            <p14:sldId id="1648"/>
            <p14:sldId id="1649"/>
            <p14:sldId id="1650"/>
            <p14:sldId id="1691"/>
            <p14:sldId id="1692"/>
            <p14:sldId id="1689"/>
            <p14:sldId id="1690"/>
          </p14:sldIdLst>
        </p14:section>
        <p14:section name="9. Appendix" id="{AE8402EE-EC40-488D-8617-2E57725B8485}">
          <p14:sldIdLst>
            <p14:sldId id="1605"/>
            <p14:sldId id="1671"/>
            <p14:sldId id="1653"/>
            <p14:sldId id="1654"/>
            <p14:sldId id="1655"/>
            <p14:sldId id="1687"/>
            <p14:sldId id="1688"/>
            <p14:sldId id="1676"/>
            <p14:sldId id="1645"/>
            <p14:sldId id="1656"/>
            <p14:sldId id="1667"/>
            <p14:sldId id="1670"/>
            <p14:sldId id="1669"/>
          </p14:sldIdLst>
        </p14:section>
        <p14:section name="부록" id="{41624679-EAAA-43C3-A485-C20B07B596BD}">
          <p14:sldIdLst>
            <p14:sldId id="1662"/>
            <p14:sldId id="1666"/>
            <p14:sldId id="1665"/>
          </p14:sldIdLst>
        </p14:section>
      </p14:sectionLst>
    </p:ext>
    <p:ext uri="{EFAFB233-063F-42B5-8137-9DF3F51BA10A}">
      <p15:sldGuideLst xmlns:p15="http://schemas.microsoft.com/office/powerpoint/2012/main">
        <p15:guide id="1" pos="3120" userDrawn="1">
          <p15:clr>
            <a:srgbClr val="A4A3A4"/>
          </p15:clr>
        </p15:guide>
        <p15:guide id="2" orient="horz" pos="1207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890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  <p15:guide id="10" pos="3528" userDrawn="1">
          <p15:clr>
            <a:srgbClr val="A4A3A4"/>
          </p15:clr>
        </p15:guide>
        <p15:guide id="11" pos="3619" userDrawn="1">
          <p15:clr>
            <a:srgbClr val="A4A3A4"/>
          </p15:clr>
        </p15:guide>
        <p15:guide id="13" orient="horz" pos="572" userDrawn="1">
          <p15:clr>
            <a:srgbClr val="A4A3A4"/>
          </p15:clr>
        </p15:guide>
        <p15:guide id="14" pos="3165" userDrawn="1">
          <p15:clr>
            <a:srgbClr val="A4A3A4"/>
          </p15:clr>
        </p15:guide>
        <p15:guide id="15" pos="3075" userDrawn="1">
          <p15:clr>
            <a:srgbClr val="A4A3A4"/>
          </p15:clr>
        </p15:guide>
        <p15:guide id="16" orient="horz" pos="2795" userDrawn="1">
          <p15:clr>
            <a:srgbClr val="A4A3A4"/>
          </p15:clr>
        </p15:guide>
        <p15:guide id="17" orient="horz" pos="2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2" userDrawn="1">
          <p15:clr>
            <a:srgbClr val="A4A3A4"/>
          </p15:clr>
        </p15:guide>
        <p15:guide id="2" pos="2051" userDrawn="1">
          <p15:clr>
            <a:srgbClr val="A4A3A4"/>
          </p15:clr>
        </p15:guide>
        <p15:guide id="3" orient="horz" pos="3126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ngsu.Lee" initials="JS.Lee" lastIdx="12" clrIdx="0"/>
  <p:cmAuthor id="1" name="DChoi" initials="D" lastIdx="1" clrIdx="1"/>
  <p:cmAuthor id="2" name="JaeSeok Jang" initials="JJ" lastIdx="1" clrIdx="2">
    <p:extLst>
      <p:ext uri="{19B8F6BF-5375-455C-9EA6-DF929625EA0E}">
        <p15:presenceInfo xmlns:p15="http://schemas.microsoft.com/office/powerpoint/2012/main" userId="JaeSeok Jang" providerId="None"/>
      </p:ext>
    </p:extLst>
  </p:cmAuthor>
  <p:cmAuthor id="3" name="정 희도" initials="정희" lastIdx="2" clrIdx="3">
    <p:extLst>
      <p:ext uri="{19B8F6BF-5375-455C-9EA6-DF929625EA0E}">
        <p15:presenceInfo xmlns:p15="http://schemas.microsoft.com/office/powerpoint/2012/main" userId="25321a43327aee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87C"/>
    <a:srgbClr val="364250"/>
    <a:srgbClr val="7E629F"/>
    <a:srgbClr val="E4DBC6"/>
    <a:srgbClr val="C2B19A"/>
    <a:srgbClr val="65543D"/>
    <a:srgbClr val="C8C8CA"/>
    <a:srgbClr val="1F252D"/>
    <a:srgbClr val="AD9677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00" autoAdjust="0"/>
    <p:restoredTop sz="97464" autoAdjust="0"/>
  </p:normalViewPr>
  <p:slideViewPr>
    <p:cSldViewPr>
      <p:cViewPr varScale="1">
        <p:scale>
          <a:sx n="104" d="100"/>
          <a:sy n="104" d="100"/>
        </p:scale>
        <p:origin x="2512" y="64"/>
      </p:cViewPr>
      <p:guideLst>
        <p:guide pos="3120"/>
        <p:guide orient="horz" pos="1207"/>
        <p:guide orient="horz" pos="4201"/>
        <p:guide orient="horz" pos="890"/>
        <p:guide orient="horz" pos="1298"/>
        <p:guide orient="horz" pos="799"/>
        <p:guide orient="horz" pos="3748"/>
        <p:guide pos="3528"/>
        <p:guide pos="3619"/>
        <p:guide orient="horz" pos="572"/>
        <p:guide pos="3165"/>
        <p:guide pos="3075"/>
        <p:guide orient="horz" pos="2795"/>
        <p:guide orient="horz" pos="2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864"/>
    </p:cViewPr>
  </p:sorterViewPr>
  <p:notesViewPr>
    <p:cSldViewPr>
      <p:cViewPr varScale="1">
        <p:scale>
          <a:sx n="111" d="100"/>
          <a:sy n="111" d="100"/>
        </p:scale>
        <p:origin x="1400" y="76"/>
      </p:cViewPr>
      <p:guideLst>
        <p:guide orient="horz" pos="3032"/>
        <p:guide pos="2051"/>
        <p:guide orient="horz" pos="3126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20221221_v4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Final_20230110.xlsm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Final_20230110.xlsm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Final_20230110.xlsm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Final_20230110.xlsm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Final_20230110.xlsm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ju018\Desktop\Deals%201\Infra%20FA\02.%20&#44397;&#45236;\16_&#49828;&#53440;&#53076;&#47932;&#47448;&#49468;&#53552;(&#46041;&#48169;)\&#53685;&#54633;%20&#47928;&#49436;1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ju018\Desktop\&#55092;&#45824;&#54256;&#44396;&#51077;&#51032;&#49324;&#44208;&#51221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ju018\Desktop\Deals%201\Infra%20FA\02.%20&#44397;&#45236;\16_&#49828;&#53440;&#53076;&#47932;&#47448;&#49468;&#53552;(&#46041;&#48169;)\20221227\&#49828;&#53440;&#53076;&#47932;&#47448;&#49468;&#53552;%20&#50896;&#47532;&#44552;&#49345;&#54872;&#44032;&#45733;&#49457;%20&#44160;&#53664;%20&#51116;&#47924;&#47784;&#45944;_20221226_v1(&#44277;&#50976;)_PQ&#49688;&#51221;_Dummy.xlsm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20221221_v4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ju018\Desktop\Deals%201\Infra%20FA\02.%20&#44397;&#45236;\16_&#49828;&#53440;&#53076;&#47932;&#47448;&#49468;&#53552;(&#46041;&#48169;)\20221227\&#49828;&#53440;&#53076;&#47932;&#47448;&#49468;&#53552;%20&#50896;&#47532;&#44552;&#49345;&#54872;&#44032;&#45733;&#49457;%20&#44160;&#53664;%20&#51116;&#47924;&#47784;&#45944;_20221226_v1(&#44277;&#50976;)_PQ&#49688;&#51221;_Dummy.xlsm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Final_20230110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Final_20230110.xlsm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park239\Documents\01%20&#50629;&#47924;\23%20&#47932;&#47448;&#49468;&#53552;\4%20FM\&#49828;&#53440;&#53076;&#47932;&#47448;&#49468;&#53552;%20&#50896;&#47532;&#44552;&#49345;&#54872;&#44032;&#45733;&#49457;%20&#44160;&#53664;%20&#51116;&#47924;&#47784;&#45944;_20221223_v2(&#49569;&#48512;&#50857;).xlsm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Final_20230110.xlsm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Final_20230110.xlsm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Final_20230110.xlsm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kim306\Desktop\00%20Deal_FA\6.%20&#48512;&#46041;&#49328;%20&#46321;\2022.12%20&#49828;&#53440;&#53076;&#47932;&#47448;&#49468;&#53552;%20&#50896;&#47532;&#44552;&#49345;&#54872;&#44032;&#45733;&#49457;%20&#44160;&#53664;\FM\&#49828;&#53440;&#53076;&#47932;&#47448;&#49468;&#53552;%20&#50896;&#47532;&#44552;&#49345;&#54872;&#44032;&#45733;&#49457;%20&#44160;&#53664;%20&#51116;&#47924;&#47784;&#45944;_Final_20230110.xlsm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보고서!$E$79</c:f>
              <c:strCache>
                <c:ptCount val="1"/>
                <c:pt idx="0">
                  <c:v>창고 A동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보고서!$D$80:$D$130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보고서!$E$80:$E$130</c:f>
              <c:numCache>
                <c:formatCode>#,##0;[Red]\(#,##0\);"-"</c:formatCode>
                <c:ptCount val="51"/>
                <c:pt idx="0">
                  <c:v>3063.54</c:v>
                </c:pt>
                <c:pt idx="1">
                  <c:v>3807.7919999999999</c:v>
                </c:pt>
                <c:pt idx="2">
                  <c:v>3939.3359999999998</c:v>
                </c:pt>
                <c:pt idx="3">
                  <c:v>4193.0064000000002</c:v>
                </c:pt>
                <c:pt idx="4">
                  <c:v>4193.0064000000002</c:v>
                </c:pt>
                <c:pt idx="5">
                  <c:v>4193.0064000000002</c:v>
                </c:pt>
                <c:pt idx="6">
                  <c:v>4318.7965919999997</c:v>
                </c:pt>
                <c:pt idx="7">
                  <c:v>4318.7965919999997</c:v>
                </c:pt>
                <c:pt idx="8">
                  <c:v>4318.7965919999997</c:v>
                </c:pt>
                <c:pt idx="9">
                  <c:v>4448.3604897599998</c:v>
                </c:pt>
                <c:pt idx="10">
                  <c:v>4448.3604897599998</c:v>
                </c:pt>
                <c:pt idx="11">
                  <c:v>4448.3604897599998</c:v>
                </c:pt>
                <c:pt idx="12">
                  <c:v>4581.8113044528</c:v>
                </c:pt>
                <c:pt idx="13">
                  <c:v>4581.8113044528</c:v>
                </c:pt>
                <c:pt idx="14">
                  <c:v>4581.8113044528</c:v>
                </c:pt>
                <c:pt idx="15">
                  <c:v>4719.2656435863846</c:v>
                </c:pt>
                <c:pt idx="16">
                  <c:v>4719.2656435863846</c:v>
                </c:pt>
                <c:pt idx="17">
                  <c:v>4719.2656435863846</c:v>
                </c:pt>
                <c:pt idx="18">
                  <c:v>4860.8436128939757</c:v>
                </c:pt>
                <c:pt idx="19">
                  <c:v>4860.8436128939757</c:v>
                </c:pt>
                <c:pt idx="20">
                  <c:v>4860.8436128939757</c:v>
                </c:pt>
                <c:pt idx="21">
                  <c:v>5006.668921280796</c:v>
                </c:pt>
                <c:pt idx="22">
                  <c:v>5006.668921280796</c:v>
                </c:pt>
                <c:pt idx="23">
                  <c:v>5006.668921280796</c:v>
                </c:pt>
                <c:pt idx="24">
                  <c:v>5156.8689889192192</c:v>
                </c:pt>
                <c:pt idx="25">
                  <c:v>5156.8689889192192</c:v>
                </c:pt>
                <c:pt idx="26">
                  <c:v>5156.8689889192192</c:v>
                </c:pt>
                <c:pt idx="27">
                  <c:v>5311.5750585867963</c:v>
                </c:pt>
                <c:pt idx="28">
                  <c:v>5311.5750585867963</c:v>
                </c:pt>
                <c:pt idx="29">
                  <c:v>5311.5750585867963</c:v>
                </c:pt>
                <c:pt idx="30">
                  <c:v>5470.9223103444001</c:v>
                </c:pt>
                <c:pt idx="31">
                  <c:v>5470.9223103444001</c:v>
                </c:pt>
                <c:pt idx="32">
                  <c:v>5470.9223103444001</c:v>
                </c:pt>
                <c:pt idx="33">
                  <c:v>5635.0499796547319</c:v>
                </c:pt>
                <c:pt idx="34">
                  <c:v>5635.0499796547319</c:v>
                </c:pt>
                <c:pt idx="35">
                  <c:v>5635.0499796547319</c:v>
                </c:pt>
                <c:pt idx="36">
                  <c:v>5804.1014790443742</c:v>
                </c:pt>
                <c:pt idx="37">
                  <c:v>5804.1014790443742</c:v>
                </c:pt>
                <c:pt idx="38">
                  <c:v>5804.1014790443742</c:v>
                </c:pt>
                <c:pt idx="39">
                  <c:v>5978.2245234157062</c:v>
                </c:pt>
                <c:pt idx="40">
                  <c:v>5978.2245234157062</c:v>
                </c:pt>
                <c:pt idx="41">
                  <c:v>5978.2245234157062</c:v>
                </c:pt>
                <c:pt idx="42">
                  <c:v>6157.5712591181782</c:v>
                </c:pt>
                <c:pt idx="43">
                  <c:v>6157.5712591181782</c:v>
                </c:pt>
                <c:pt idx="44">
                  <c:v>6157.5712591181782</c:v>
                </c:pt>
                <c:pt idx="45">
                  <c:v>6342.2983968917242</c:v>
                </c:pt>
                <c:pt idx="46">
                  <c:v>6342.2983968917242</c:v>
                </c:pt>
                <c:pt idx="47">
                  <c:v>6342.2983968917242</c:v>
                </c:pt>
                <c:pt idx="48">
                  <c:v>6532.5673487984759</c:v>
                </c:pt>
                <c:pt idx="49">
                  <c:v>6532.5673487984759</c:v>
                </c:pt>
                <c:pt idx="50">
                  <c:v>1088.7612247997458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58-414F-B870-85C2963959ED}"/>
            </c:ext>
          </c:extLst>
        </c:ser>
        <c:ser>
          <c:idx val="2"/>
          <c:order val="2"/>
          <c:tx>
            <c:strRef>
              <c:f>보고서!$F$79</c:f>
              <c:strCache>
                <c:ptCount val="1"/>
                <c:pt idx="0">
                  <c:v>창고 B동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보고서!$D$80:$D$130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보고서!$F$80:$F$130</c:f>
              <c:numCache>
                <c:formatCode>#,##0;[Red]\(#,##0\);"-"</c:formatCode>
                <c:ptCount val="51"/>
                <c:pt idx="0">
                  <c:v>3828.2920000000004</c:v>
                </c:pt>
                <c:pt idx="1">
                  <c:v>4811.2416000000003</c:v>
                </c:pt>
                <c:pt idx="2">
                  <c:v>5028.5328</c:v>
                </c:pt>
                <c:pt idx="3">
                  <c:v>5403.1987200000003</c:v>
                </c:pt>
                <c:pt idx="4">
                  <c:v>5403.1987200000003</c:v>
                </c:pt>
                <c:pt idx="5">
                  <c:v>5403.1987200000003</c:v>
                </c:pt>
                <c:pt idx="6">
                  <c:v>5565.2946815999994</c:v>
                </c:pt>
                <c:pt idx="7">
                  <c:v>5565.2946815999994</c:v>
                </c:pt>
                <c:pt idx="8">
                  <c:v>5565.2946815999994</c:v>
                </c:pt>
                <c:pt idx="9">
                  <c:v>5732.2535220479995</c:v>
                </c:pt>
                <c:pt idx="10">
                  <c:v>5732.2535220479995</c:v>
                </c:pt>
                <c:pt idx="11">
                  <c:v>5732.2535220479995</c:v>
                </c:pt>
                <c:pt idx="12">
                  <c:v>5904.2211277094411</c:v>
                </c:pt>
                <c:pt idx="13">
                  <c:v>5904.2211277094411</c:v>
                </c:pt>
                <c:pt idx="14">
                  <c:v>5904.2211277094411</c:v>
                </c:pt>
                <c:pt idx="15">
                  <c:v>6081.3477615407237</c:v>
                </c:pt>
                <c:pt idx="16">
                  <c:v>6081.3477615407237</c:v>
                </c:pt>
                <c:pt idx="17">
                  <c:v>6081.3477615407237</c:v>
                </c:pt>
                <c:pt idx="18">
                  <c:v>6263.7881943869461</c:v>
                </c:pt>
                <c:pt idx="19">
                  <c:v>6263.7881943869461</c:v>
                </c:pt>
                <c:pt idx="20">
                  <c:v>6263.7881943869461</c:v>
                </c:pt>
                <c:pt idx="21">
                  <c:v>6451.701840218554</c:v>
                </c:pt>
                <c:pt idx="22">
                  <c:v>6451.701840218554</c:v>
                </c:pt>
                <c:pt idx="23">
                  <c:v>6451.701840218554</c:v>
                </c:pt>
                <c:pt idx="24">
                  <c:v>6645.2528954251111</c:v>
                </c:pt>
                <c:pt idx="25">
                  <c:v>6645.2528954251111</c:v>
                </c:pt>
                <c:pt idx="26">
                  <c:v>6645.2528954251111</c:v>
                </c:pt>
                <c:pt idx="27">
                  <c:v>6844.6104822878642</c:v>
                </c:pt>
                <c:pt idx="28">
                  <c:v>6844.6104822878642</c:v>
                </c:pt>
                <c:pt idx="29">
                  <c:v>6844.6104822878642</c:v>
                </c:pt>
                <c:pt idx="30">
                  <c:v>7049.9487967565001</c:v>
                </c:pt>
                <c:pt idx="31">
                  <c:v>7049.9487967565001</c:v>
                </c:pt>
                <c:pt idx="32">
                  <c:v>7049.9487967565001</c:v>
                </c:pt>
                <c:pt idx="33">
                  <c:v>7261.4472606591953</c:v>
                </c:pt>
                <c:pt idx="34">
                  <c:v>7261.4472606591953</c:v>
                </c:pt>
                <c:pt idx="35">
                  <c:v>7261.4472606591953</c:v>
                </c:pt>
                <c:pt idx="36">
                  <c:v>7479.290678478972</c:v>
                </c:pt>
                <c:pt idx="37">
                  <c:v>7479.290678478972</c:v>
                </c:pt>
                <c:pt idx="38">
                  <c:v>7479.290678478972</c:v>
                </c:pt>
                <c:pt idx="39">
                  <c:v>7703.6693988333409</c:v>
                </c:pt>
                <c:pt idx="40">
                  <c:v>7703.6693988333409</c:v>
                </c:pt>
                <c:pt idx="41">
                  <c:v>7703.6693988333409</c:v>
                </c:pt>
                <c:pt idx="42">
                  <c:v>7934.7794807983428</c:v>
                </c:pt>
                <c:pt idx="43">
                  <c:v>7934.7794807983428</c:v>
                </c:pt>
                <c:pt idx="44">
                  <c:v>7934.7794807983428</c:v>
                </c:pt>
                <c:pt idx="45">
                  <c:v>8172.8228652222924</c:v>
                </c:pt>
                <c:pt idx="46">
                  <c:v>8172.8228652222924</c:v>
                </c:pt>
                <c:pt idx="47">
                  <c:v>8172.8228652222924</c:v>
                </c:pt>
                <c:pt idx="48">
                  <c:v>8418.0075511789619</c:v>
                </c:pt>
                <c:pt idx="49">
                  <c:v>8418.0075511789619</c:v>
                </c:pt>
                <c:pt idx="50">
                  <c:v>1403.0012585298271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58-414F-B870-85C2963959ED}"/>
            </c:ext>
          </c:extLst>
        </c:ser>
        <c:ser>
          <c:idx val="3"/>
          <c:order val="3"/>
          <c:tx>
            <c:strRef>
              <c:f>보고서!$G$79</c:f>
              <c:strCache>
                <c:ptCount val="1"/>
                <c:pt idx="0">
                  <c:v>야드시설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보고서!$D$80:$D$130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보고서!$G$80:$G$130</c:f>
              <c:numCache>
                <c:formatCode>#,##0;[Red]\(#,##0\);"-"</c:formatCode>
                <c:ptCount val="51"/>
                <c:pt idx="0">
                  <c:v>811.45031250000011</c:v>
                </c:pt>
                <c:pt idx="1">
                  <c:v>1009.84275</c:v>
                </c:pt>
                <c:pt idx="2">
                  <c:v>1045.945125</c:v>
                </c:pt>
                <c:pt idx="3">
                  <c:v>1114.5089250000001</c:v>
                </c:pt>
                <c:pt idx="4">
                  <c:v>1114.5089250000001</c:v>
                </c:pt>
                <c:pt idx="5">
                  <c:v>1114.5089250000001</c:v>
                </c:pt>
                <c:pt idx="6">
                  <c:v>1147.94419275</c:v>
                </c:pt>
                <c:pt idx="7">
                  <c:v>1147.94419275</c:v>
                </c:pt>
                <c:pt idx="8">
                  <c:v>1147.94419275</c:v>
                </c:pt>
                <c:pt idx="9">
                  <c:v>1182.3825185324999</c:v>
                </c:pt>
                <c:pt idx="10">
                  <c:v>1182.3825185324999</c:v>
                </c:pt>
                <c:pt idx="11">
                  <c:v>1182.3825185324999</c:v>
                </c:pt>
                <c:pt idx="12">
                  <c:v>1217.8539940884752</c:v>
                </c:pt>
                <c:pt idx="13">
                  <c:v>1217.8539940884752</c:v>
                </c:pt>
                <c:pt idx="14">
                  <c:v>1217.8539940884752</c:v>
                </c:pt>
                <c:pt idx="15">
                  <c:v>1254.3896139111293</c:v>
                </c:pt>
                <c:pt idx="16">
                  <c:v>1254.3896139111293</c:v>
                </c:pt>
                <c:pt idx="17">
                  <c:v>1254.3896139111293</c:v>
                </c:pt>
                <c:pt idx="18">
                  <c:v>1292.0213023284632</c:v>
                </c:pt>
                <c:pt idx="19">
                  <c:v>1292.0213023284632</c:v>
                </c:pt>
                <c:pt idx="20">
                  <c:v>1292.0213023284632</c:v>
                </c:pt>
                <c:pt idx="21">
                  <c:v>1330.7819413983173</c:v>
                </c:pt>
                <c:pt idx="22">
                  <c:v>1330.7819413983173</c:v>
                </c:pt>
                <c:pt idx="23">
                  <c:v>1330.7819413983173</c:v>
                </c:pt>
                <c:pt idx="24">
                  <c:v>1370.7053996402669</c:v>
                </c:pt>
                <c:pt idx="25">
                  <c:v>1370.7053996402669</c:v>
                </c:pt>
                <c:pt idx="26">
                  <c:v>1370.7053996402669</c:v>
                </c:pt>
                <c:pt idx="27">
                  <c:v>1411.8265616294748</c:v>
                </c:pt>
                <c:pt idx="28">
                  <c:v>1411.8265616294748</c:v>
                </c:pt>
                <c:pt idx="29">
                  <c:v>1411.8265616294748</c:v>
                </c:pt>
                <c:pt idx="30">
                  <c:v>1454.1813584783592</c:v>
                </c:pt>
                <c:pt idx="31">
                  <c:v>1454.1813584783592</c:v>
                </c:pt>
                <c:pt idx="32">
                  <c:v>1454.1813584783592</c:v>
                </c:pt>
                <c:pt idx="33">
                  <c:v>1497.8067992327099</c:v>
                </c:pt>
                <c:pt idx="34">
                  <c:v>1497.8067992327099</c:v>
                </c:pt>
                <c:pt idx="35">
                  <c:v>1497.8067992327099</c:v>
                </c:pt>
                <c:pt idx="36">
                  <c:v>1542.7410032096911</c:v>
                </c:pt>
                <c:pt idx="37">
                  <c:v>1542.7410032096911</c:v>
                </c:pt>
                <c:pt idx="38">
                  <c:v>1542.7410032096911</c:v>
                </c:pt>
                <c:pt idx="39">
                  <c:v>1589.0232333059821</c:v>
                </c:pt>
                <c:pt idx="40">
                  <c:v>1589.0232333059821</c:v>
                </c:pt>
                <c:pt idx="41">
                  <c:v>1589.0232333059821</c:v>
                </c:pt>
                <c:pt idx="42">
                  <c:v>1636.6939303051615</c:v>
                </c:pt>
                <c:pt idx="43">
                  <c:v>1636.6939303051615</c:v>
                </c:pt>
                <c:pt idx="44">
                  <c:v>1636.6939303051615</c:v>
                </c:pt>
                <c:pt idx="45">
                  <c:v>1685.7947482143168</c:v>
                </c:pt>
                <c:pt idx="46">
                  <c:v>1685.7947482143168</c:v>
                </c:pt>
                <c:pt idx="47">
                  <c:v>1685.7947482143168</c:v>
                </c:pt>
                <c:pt idx="48">
                  <c:v>1736.3685906607463</c:v>
                </c:pt>
                <c:pt idx="49">
                  <c:v>1736.3685906607463</c:v>
                </c:pt>
                <c:pt idx="50">
                  <c:v>289.39476511012441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58-414F-B870-85C296395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92848687"/>
        <c:axId val="199285076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보고서!$D$79</c15:sqref>
                        </c15:formulaRef>
                      </c:ext>
                    </c:extLst>
                    <c:strCache>
                      <c:ptCount val="1"/>
                      <c:pt idx="0">
                        <c:v>연도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보고서!$D$80:$D$130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보고서!$D$80:$D$130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AB58-414F-B870-85C2963959ED}"/>
                  </c:ext>
                </c:extLst>
              </c15:ser>
            </c15:filteredBarSeries>
          </c:ext>
        </c:extLst>
      </c:barChart>
      <c:catAx>
        <c:axId val="199284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92850767"/>
        <c:crosses val="autoZero"/>
        <c:auto val="1"/>
        <c:lblAlgn val="ctr"/>
        <c:lblOffset val="100"/>
        <c:tickLblSkip val="2"/>
        <c:noMultiLvlLbl val="0"/>
      </c:catAx>
      <c:valAx>
        <c:axId val="1992850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;[Red]\(#,##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9284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보고서!$D$583</c:f>
              <c:strCache>
                <c:ptCount val="1"/>
                <c:pt idx="0">
                  <c:v>운영비용 100%(기본안)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보고서!$G$582:$U$582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보고서!$G$583:$U$583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2.4978584849237064</c:v>
                </c:pt>
                <c:pt idx="2">
                  <c:v>3.6262247760184132</c:v>
                </c:pt>
                <c:pt idx="3">
                  <c:v>2.3962241087389442</c:v>
                </c:pt>
                <c:pt idx="4">
                  <c:v>2.5194438380578208</c:v>
                </c:pt>
                <c:pt idx="5">
                  <c:v>2.5541735825876515</c:v>
                </c:pt>
                <c:pt idx="6">
                  <c:v>2.7117704649198715</c:v>
                </c:pt>
                <c:pt idx="7">
                  <c:v>2.825402659392326</c:v>
                </c:pt>
                <c:pt idx="8">
                  <c:v>2.9077658848204582</c:v>
                </c:pt>
                <c:pt idx="9">
                  <c:v>3.065949989390786</c:v>
                </c:pt>
                <c:pt idx="10">
                  <c:v>3.1246225640818226</c:v>
                </c:pt>
                <c:pt idx="11">
                  <c:v>3.2031765709394797</c:v>
                </c:pt>
                <c:pt idx="12">
                  <c:v>3.3586499317757044</c:v>
                </c:pt>
                <c:pt idx="13">
                  <c:v>3.4649990000182984</c:v>
                </c:pt>
                <c:pt idx="14">
                  <c:v>3.5356209660083113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7B0C-4186-A6AF-48E83C2FFDF0}"/>
            </c:ext>
          </c:extLst>
        </c:ser>
        <c:ser>
          <c:idx val="2"/>
          <c:order val="2"/>
          <c:tx>
            <c:strRef>
              <c:f>보고서!$D$584</c:f>
              <c:strCache>
                <c:ptCount val="1"/>
                <c:pt idx="0">
                  <c:v>운영비용 105%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보고서!$G$582:$U$582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보고서!$G$584:$U$584</c:f>
              <c:numCache>
                <c:formatCode>#,##0.00;[Red]\(#,##0.00\);"-"</c:formatCode>
                <c:ptCount val="15"/>
                <c:pt idx="0">
                  <c:v>1.4614493588724704</c:v>
                </c:pt>
                <c:pt idx="1">
                  <c:v>1.8356479332083486</c:v>
                </c:pt>
                <c:pt idx="2">
                  <c:v>2.5931657537468396</c:v>
                </c:pt>
                <c:pt idx="3">
                  <c:v>1.7484580883016825</c:v>
                </c:pt>
                <c:pt idx="4">
                  <c:v>1.7474718605232571</c:v>
                </c:pt>
                <c:pt idx="5">
                  <c:v>1.6677622375477856</c:v>
                </c:pt>
                <c:pt idx="6">
                  <c:v>1.7083958136280475</c:v>
                </c:pt>
                <c:pt idx="7">
                  <c:v>1.6985791391598659</c:v>
                </c:pt>
                <c:pt idx="8">
                  <c:v>1.6356700377289393</c:v>
                </c:pt>
                <c:pt idx="9">
                  <c:v>1.6460305603282204</c:v>
                </c:pt>
                <c:pt idx="10">
                  <c:v>1.5559803549113236</c:v>
                </c:pt>
                <c:pt idx="11">
                  <c:v>1.4845829134512241</c:v>
                </c:pt>
                <c:pt idx="12">
                  <c:v>1.4874710255660804</c:v>
                </c:pt>
                <c:pt idx="13">
                  <c:v>1.4403015448781735</c:v>
                </c:pt>
                <c:pt idx="14">
                  <c:v>1.3561325009119207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7B0C-4186-A6AF-48E83C2FFD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4390415"/>
        <c:axId val="1914386671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보고서!$D$582</c15:sqref>
                        </c15:formulaRef>
                      </c:ext>
                    </c:extLst>
                    <c:strCache>
                      <c:ptCount val="1"/>
                      <c:pt idx="0">
                        <c:v>운영수입 비율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보고서!$G$582:$U$582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보고서!$G$582:$U$582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7B0C-4186-A6AF-48E83C2FFDF0}"/>
                  </c:ext>
                </c:extLst>
              </c15:ser>
            </c15:filteredLineSeries>
          </c:ext>
        </c:extLst>
      </c:lineChart>
      <c:catAx>
        <c:axId val="191439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86671"/>
        <c:crosses val="autoZero"/>
        <c:auto val="1"/>
        <c:lblAlgn val="ctr"/>
        <c:lblOffset val="100"/>
        <c:noMultiLvlLbl val="0"/>
      </c:catAx>
      <c:valAx>
        <c:axId val="1914386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;[Red]\(#,##0.0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90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316984434644822"/>
          <c:y val="0.24738399071925754"/>
          <c:w val="0.17600167238188638"/>
          <c:h val="0.2451398556328950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25689294372474E-2"/>
          <c:y val="9.0036091776230981E-2"/>
          <c:w val="0.93924273344255671"/>
          <c:h val="0.60769205980922925"/>
        </c:manualLayout>
      </c:layout>
      <c:lineChart>
        <c:grouping val="standard"/>
        <c:varyColors val="0"/>
        <c:ser>
          <c:idx val="1"/>
          <c:order val="1"/>
          <c:tx>
            <c:strRef>
              <c:f>보고서!$D$611</c:f>
              <c:strCache>
                <c:ptCount val="1"/>
                <c:pt idx="0">
                  <c:v>물가상승률 2.00%(기본안)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보고서!$G$610:$U$610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보고서!$G$611:$U$611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2.4978584849237064</c:v>
                </c:pt>
                <c:pt idx="2">
                  <c:v>3.6262247760184132</c:v>
                </c:pt>
                <c:pt idx="3">
                  <c:v>2.3962241087389442</c:v>
                </c:pt>
                <c:pt idx="4">
                  <c:v>2.5194438380578208</c:v>
                </c:pt>
                <c:pt idx="5">
                  <c:v>2.5541735825876515</c:v>
                </c:pt>
                <c:pt idx="6">
                  <c:v>2.7117704649198715</c:v>
                </c:pt>
                <c:pt idx="7">
                  <c:v>2.825402659392326</c:v>
                </c:pt>
                <c:pt idx="8">
                  <c:v>2.9077658848204582</c:v>
                </c:pt>
                <c:pt idx="9">
                  <c:v>3.065949989390786</c:v>
                </c:pt>
                <c:pt idx="10">
                  <c:v>3.1246225640818226</c:v>
                </c:pt>
                <c:pt idx="11">
                  <c:v>3.2031765709394797</c:v>
                </c:pt>
                <c:pt idx="12">
                  <c:v>3.3586499317757044</c:v>
                </c:pt>
                <c:pt idx="13">
                  <c:v>3.4649990000182984</c:v>
                </c:pt>
                <c:pt idx="14">
                  <c:v>3.5356209660083113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CEEC-4E82-9CDB-BB57C7AE6FE7}"/>
            </c:ext>
          </c:extLst>
        </c:ser>
        <c:ser>
          <c:idx val="2"/>
          <c:order val="2"/>
          <c:tx>
            <c:strRef>
              <c:f>보고서!$D$612</c:f>
              <c:strCache>
                <c:ptCount val="1"/>
                <c:pt idx="0">
                  <c:v>물가상승률 2.84%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보고서!$G$610:$U$610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보고서!$G$612:$U$612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2.4938811952462534</c:v>
                </c:pt>
                <c:pt idx="2">
                  <c:v>3.6142746114535362</c:v>
                </c:pt>
                <c:pt idx="3">
                  <c:v>2.3850839766899816</c:v>
                </c:pt>
                <c:pt idx="4">
                  <c:v>2.5024158893271715</c:v>
                </c:pt>
                <c:pt idx="5">
                  <c:v>2.5267076764708443</c:v>
                </c:pt>
                <c:pt idx="6">
                  <c:v>2.6741722091950777</c:v>
                </c:pt>
                <c:pt idx="7">
                  <c:v>2.7757720604327734</c:v>
                </c:pt>
                <c:pt idx="8">
                  <c:v>2.8441006000376219</c:v>
                </c:pt>
                <c:pt idx="9">
                  <c:v>2.9861572967168066</c:v>
                </c:pt>
                <c:pt idx="10">
                  <c:v>3.0218676337720471</c:v>
                </c:pt>
                <c:pt idx="11">
                  <c:v>3.0799194315689187</c:v>
                </c:pt>
                <c:pt idx="12">
                  <c:v>3.2125257876592812</c:v>
                </c:pt>
                <c:pt idx="13">
                  <c:v>3.2935200624239442</c:v>
                </c:pt>
                <c:pt idx="14">
                  <c:v>3.3361917365912697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CEEC-4E82-9CDB-BB57C7AE6F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4390415"/>
        <c:axId val="1914386671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보고서!$D$610</c15:sqref>
                        </c15:formulaRef>
                      </c:ext>
                    </c:extLst>
                    <c:strCache>
                      <c:ptCount val="1"/>
                      <c:pt idx="0">
                        <c:v>물가상승률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보고서!$G$610:$U$610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보고서!$G$610:$U$610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CEEC-4E82-9CDB-BB57C7AE6FE7}"/>
                  </c:ext>
                </c:extLst>
              </c15:ser>
            </c15:filteredLineSeries>
          </c:ext>
        </c:extLst>
      </c:lineChart>
      <c:catAx>
        <c:axId val="191439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86671"/>
        <c:crosses val="autoZero"/>
        <c:auto val="1"/>
        <c:lblAlgn val="ctr"/>
        <c:lblOffset val="100"/>
        <c:noMultiLvlLbl val="0"/>
      </c:catAx>
      <c:valAx>
        <c:axId val="1914386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;[Red]\(#,##0.0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90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101442782273068"/>
          <c:y val="0.34560518174787314"/>
          <c:w val="0.1924447451157755"/>
          <c:h val="0.269695153390048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418793812054172E-2"/>
          <c:y val="9.0036091776230981E-2"/>
          <c:w val="0.94019449812292077"/>
          <c:h val="0.65680265532353699"/>
        </c:manualLayout>
      </c:layout>
      <c:lineChart>
        <c:grouping val="standard"/>
        <c:varyColors val="0"/>
        <c:ser>
          <c:idx val="1"/>
          <c:order val="1"/>
          <c:tx>
            <c:strRef>
              <c:f>보고서!$D$639</c:f>
              <c:strCache>
                <c:ptCount val="1"/>
                <c:pt idx="0">
                  <c:v>자연증가율 미반영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보고서!$G$638:$U$638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보고서!$G$639:$U$639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2.4978584849237064</c:v>
                </c:pt>
                <c:pt idx="2">
                  <c:v>3.6262247760184132</c:v>
                </c:pt>
                <c:pt idx="3">
                  <c:v>2.3962241087389442</c:v>
                </c:pt>
                <c:pt idx="4">
                  <c:v>2.5194438380578208</c:v>
                </c:pt>
                <c:pt idx="5">
                  <c:v>2.5541735825876515</c:v>
                </c:pt>
                <c:pt idx="6">
                  <c:v>2.7117704649198715</c:v>
                </c:pt>
                <c:pt idx="7">
                  <c:v>2.825402659392326</c:v>
                </c:pt>
                <c:pt idx="8">
                  <c:v>2.9077658848204582</c:v>
                </c:pt>
                <c:pt idx="9">
                  <c:v>3.065949989390786</c:v>
                </c:pt>
                <c:pt idx="10">
                  <c:v>3.1246225640818226</c:v>
                </c:pt>
                <c:pt idx="11">
                  <c:v>3.2031765709394797</c:v>
                </c:pt>
                <c:pt idx="12">
                  <c:v>3.3586499317757044</c:v>
                </c:pt>
                <c:pt idx="13">
                  <c:v>3.4649990000182984</c:v>
                </c:pt>
                <c:pt idx="14">
                  <c:v>3.5356209660083113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B26B-48A6-9927-F6264A09D85E}"/>
            </c:ext>
          </c:extLst>
        </c:ser>
        <c:ser>
          <c:idx val="2"/>
          <c:order val="2"/>
          <c:tx>
            <c:strRef>
              <c:f>보고서!$D$640</c:f>
              <c:strCache>
                <c:ptCount val="1"/>
                <c:pt idx="0">
                  <c:v>자연증가율 반영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보고서!$G$638:$U$638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보고서!$G$640:$U$640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2.4978584849237064</c:v>
                </c:pt>
                <c:pt idx="2">
                  <c:v>3.6262247760184132</c:v>
                </c:pt>
                <c:pt idx="3">
                  <c:v>2.3962241087389442</c:v>
                </c:pt>
                <c:pt idx="4">
                  <c:v>2.5323216121512466</c:v>
                </c:pt>
                <c:pt idx="5">
                  <c:v>2.5912994119761037</c:v>
                </c:pt>
                <c:pt idx="6">
                  <c:v>2.7857451817499292</c:v>
                </c:pt>
                <c:pt idx="7">
                  <c:v>2.9479767444853699</c:v>
                </c:pt>
                <c:pt idx="8">
                  <c:v>3.0908526583737608</c:v>
                </c:pt>
                <c:pt idx="9">
                  <c:v>3.3239527089996219</c:v>
                </c:pt>
                <c:pt idx="10">
                  <c:v>3.4697058264910559</c:v>
                </c:pt>
                <c:pt idx="11">
                  <c:v>3.6478230119883444</c:v>
                </c:pt>
                <c:pt idx="12">
                  <c:v>3.9191876443876263</c:v>
                </c:pt>
                <c:pt idx="13">
                  <c:v>4.1540224933825307</c:v>
                </c:pt>
                <c:pt idx="14">
                  <c:v>4.3662097596492009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B26B-48A6-9927-F6264A09D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4390415"/>
        <c:axId val="1914386671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보고서!$D$638</c15:sqref>
                        </c15:formulaRef>
                      </c:ext>
                    </c:extLst>
                    <c:strCache>
                      <c:ptCount val="1"/>
                      <c:pt idx="0">
                        <c:v>물가상승률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보고서!$G$638:$U$638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보고서!$G$638:$U$638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B26B-48A6-9927-F6264A09D85E}"/>
                  </c:ext>
                </c:extLst>
              </c15:ser>
            </c15:filteredLineSeries>
          </c:ext>
        </c:extLst>
      </c:lineChart>
      <c:catAx>
        <c:axId val="191439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86671"/>
        <c:crosses val="autoZero"/>
        <c:auto val="1"/>
        <c:lblAlgn val="ctr"/>
        <c:lblOffset val="100"/>
        <c:noMultiLvlLbl val="0"/>
      </c:catAx>
      <c:valAx>
        <c:axId val="1914386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;[Red]\(#,##0.0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90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856530750007848"/>
          <c:y val="0.4274561742717195"/>
          <c:w val="0.16853682394547276"/>
          <c:h val="0.25332495488527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418793812054172E-2"/>
          <c:y val="9.0036091776230981E-2"/>
          <c:w val="0.94019449812292077"/>
          <c:h val="0.65680265532353699"/>
        </c:manualLayout>
      </c:layout>
      <c:lineChart>
        <c:grouping val="standard"/>
        <c:varyColors val="0"/>
        <c:ser>
          <c:idx val="1"/>
          <c:order val="1"/>
          <c:tx>
            <c:strRef>
              <c:f>보고서!$D$639</c:f>
              <c:strCache>
                <c:ptCount val="1"/>
                <c:pt idx="0">
                  <c:v>자연증가율 미반영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보고서!$G$638:$U$638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보고서!$G$639:$U$639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2.4978584849237064</c:v>
                </c:pt>
                <c:pt idx="2">
                  <c:v>3.6262247760184132</c:v>
                </c:pt>
                <c:pt idx="3">
                  <c:v>2.3962241087389442</c:v>
                </c:pt>
                <c:pt idx="4">
                  <c:v>2.5194438380578208</c:v>
                </c:pt>
                <c:pt idx="5">
                  <c:v>2.5541735825876515</c:v>
                </c:pt>
                <c:pt idx="6">
                  <c:v>2.7117704649198715</c:v>
                </c:pt>
                <c:pt idx="7">
                  <c:v>2.825402659392326</c:v>
                </c:pt>
                <c:pt idx="8">
                  <c:v>2.9077658848204582</c:v>
                </c:pt>
                <c:pt idx="9">
                  <c:v>3.065949989390786</c:v>
                </c:pt>
                <c:pt idx="10">
                  <c:v>3.1246225640818226</c:v>
                </c:pt>
                <c:pt idx="11">
                  <c:v>3.2031765709394797</c:v>
                </c:pt>
                <c:pt idx="12">
                  <c:v>3.3586499317757044</c:v>
                </c:pt>
                <c:pt idx="13">
                  <c:v>3.4649990000182984</c:v>
                </c:pt>
                <c:pt idx="14">
                  <c:v>3.5356209660083113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B26B-48A6-9927-F6264A09D85E}"/>
            </c:ext>
          </c:extLst>
        </c:ser>
        <c:ser>
          <c:idx val="2"/>
          <c:order val="2"/>
          <c:tx>
            <c:strRef>
              <c:f>보고서!$D$640</c:f>
              <c:strCache>
                <c:ptCount val="1"/>
                <c:pt idx="0">
                  <c:v>자연증가율 반영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보고서!$G$638:$U$638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보고서!$G$640:$U$640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2.4978584849237064</c:v>
                </c:pt>
                <c:pt idx="2">
                  <c:v>3.6262247760184132</c:v>
                </c:pt>
                <c:pt idx="3">
                  <c:v>2.3962241087389442</c:v>
                </c:pt>
                <c:pt idx="4">
                  <c:v>2.5323216121512466</c:v>
                </c:pt>
                <c:pt idx="5">
                  <c:v>2.5912994119761037</c:v>
                </c:pt>
                <c:pt idx="6">
                  <c:v>2.7857451817499292</c:v>
                </c:pt>
                <c:pt idx="7">
                  <c:v>2.9479767444853699</c:v>
                </c:pt>
                <c:pt idx="8">
                  <c:v>3.0908526583737608</c:v>
                </c:pt>
                <c:pt idx="9">
                  <c:v>3.3239527089996219</c:v>
                </c:pt>
                <c:pt idx="10">
                  <c:v>3.4697058264910559</c:v>
                </c:pt>
                <c:pt idx="11">
                  <c:v>3.6478230119883444</c:v>
                </c:pt>
                <c:pt idx="12">
                  <c:v>3.9191876443876263</c:v>
                </c:pt>
                <c:pt idx="13">
                  <c:v>4.1540224933825307</c:v>
                </c:pt>
                <c:pt idx="14">
                  <c:v>4.3662097596492009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B26B-48A6-9927-F6264A09D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4390415"/>
        <c:axId val="1914386671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보고서!$D$638</c15:sqref>
                        </c15:formulaRef>
                      </c:ext>
                    </c:extLst>
                    <c:strCache>
                      <c:ptCount val="1"/>
                      <c:pt idx="0">
                        <c:v>물가상승률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보고서!$G$638:$U$638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보고서!$G$638:$U$638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B26B-48A6-9927-F6264A09D85E}"/>
                  </c:ext>
                </c:extLst>
              </c15:ser>
            </c15:filteredLineSeries>
          </c:ext>
        </c:extLst>
      </c:lineChart>
      <c:catAx>
        <c:axId val="191439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86671"/>
        <c:crosses val="autoZero"/>
        <c:auto val="1"/>
        <c:lblAlgn val="ctr"/>
        <c:lblOffset val="100"/>
        <c:noMultiLvlLbl val="0"/>
      </c:catAx>
      <c:valAx>
        <c:axId val="1914386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;[Red]\(#,##0.0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90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856530750007848"/>
          <c:y val="0.4274561742717195"/>
          <c:w val="0.16853682394547276"/>
          <c:h val="0.25332495488527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418793812054172E-2"/>
          <c:y val="9.0036091776230981E-2"/>
          <c:w val="0.94019449812292077"/>
          <c:h val="0.65680265532353699"/>
        </c:manualLayout>
      </c:layout>
      <c:lineChart>
        <c:grouping val="standard"/>
        <c:varyColors val="0"/>
        <c:ser>
          <c:idx val="1"/>
          <c:order val="1"/>
          <c:tx>
            <c:strRef>
              <c:f>보고서!$D$639</c:f>
              <c:strCache>
                <c:ptCount val="1"/>
                <c:pt idx="0">
                  <c:v>자연증가율 미반영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보고서!$G$638:$U$638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보고서!$G$639:$U$639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2.4978584849237064</c:v>
                </c:pt>
                <c:pt idx="2">
                  <c:v>3.6262247760184132</c:v>
                </c:pt>
                <c:pt idx="3">
                  <c:v>2.3962241087389442</c:v>
                </c:pt>
                <c:pt idx="4">
                  <c:v>2.5194438380578208</c:v>
                </c:pt>
                <c:pt idx="5">
                  <c:v>2.5541735825876515</c:v>
                </c:pt>
                <c:pt idx="6">
                  <c:v>2.7117704649198715</c:v>
                </c:pt>
                <c:pt idx="7">
                  <c:v>2.825402659392326</c:v>
                </c:pt>
                <c:pt idx="8">
                  <c:v>2.9077658848204582</c:v>
                </c:pt>
                <c:pt idx="9">
                  <c:v>3.065949989390786</c:v>
                </c:pt>
                <c:pt idx="10">
                  <c:v>3.1246225640818226</c:v>
                </c:pt>
                <c:pt idx="11">
                  <c:v>3.2031765709394797</c:v>
                </c:pt>
                <c:pt idx="12">
                  <c:v>3.3586499317757044</c:v>
                </c:pt>
                <c:pt idx="13">
                  <c:v>3.4649990000182984</c:v>
                </c:pt>
                <c:pt idx="14">
                  <c:v>3.5356209660083113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B26B-48A6-9927-F6264A09D85E}"/>
            </c:ext>
          </c:extLst>
        </c:ser>
        <c:ser>
          <c:idx val="2"/>
          <c:order val="2"/>
          <c:tx>
            <c:strRef>
              <c:f>보고서!$D$640</c:f>
              <c:strCache>
                <c:ptCount val="1"/>
                <c:pt idx="0">
                  <c:v>자연증가율 반영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보고서!$G$638:$U$638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보고서!$G$640:$U$640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2.4978584849237064</c:v>
                </c:pt>
                <c:pt idx="2">
                  <c:v>3.6262247760184132</c:v>
                </c:pt>
                <c:pt idx="3">
                  <c:v>2.3962241087389442</c:v>
                </c:pt>
                <c:pt idx="4">
                  <c:v>2.5323216121512466</c:v>
                </c:pt>
                <c:pt idx="5">
                  <c:v>2.5912994119761037</c:v>
                </c:pt>
                <c:pt idx="6">
                  <c:v>2.7857451817499292</c:v>
                </c:pt>
                <c:pt idx="7">
                  <c:v>2.9479767444853699</c:v>
                </c:pt>
                <c:pt idx="8">
                  <c:v>3.0908526583737608</c:v>
                </c:pt>
                <c:pt idx="9">
                  <c:v>3.3239527089996219</c:v>
                </c:pt>
                <c:pt idx="10">
                  <c:v>3.4697058264910559</c:v>
                </c:pt>
                <c:pt idx="11">
                  <c:v>3.6478230119883444</c:v>
                </c:pt>
                <c:pt idx="12">
                  <c:v>3.9191876443876263</c:v>
                </c:pt>
                <c:pt idx="13">
                  <c:v>4.1540224933825307</c:v>
                </c:pt>
                <c:pt idx="14">
                  <c:v>4.3662097596492009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B26B-48A6-9927-F6264A09D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4390415"/>
        <c:axId val="1914386671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보고서!$D$638</c15:sqref>
                        </c15:formulaRef>
                      </c:ext>
                    </c:extLst>
                    <c:strCache>
                      <c:ptCount val="1"/>
                      <c:pt idx="0">
                        <c:v>물가상승률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보고서!$G$638:$U$638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보고서!$G$638:$U$638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B26B-48A6-9927-F6264A09D85E}"/>
                  </c:ext>
                </c:extLst>
              </c15:ser>
            </c15:filteredLineSeries>
          </c:ext>
        </c:extLst>
      </c:lineChart>
      <c:catAx>
        <c:axId val="191439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86671"/>
        <c:crosses val="autoZero"/>
        <c:auto val="1"/>
        <c:lblAlgn val="ctr"/>
        <c:lblOffset val="100"/>
        <c:noMultiLvlLbl val="0"/>
      </c:catAx>
      <c:valAx>
        <c:axId val="1914386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;[Red]\(#,##0.0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90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856530750007848"/>
          <c:y val="0.4274561742717195"/>
          <c:w val="0.16853682394547276"/>
          <c:h val="0.25332495488527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3052996700826817"/>
          <c:y val="0.12474561960983151"/>
          <c:w val="0.76946998172976722"/>
          <c:h val="0.62584761841494729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D32-452E-B6FE-671E67F02B6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D32-452E-B6FE-671E67F02B6A}"/>
              </c:ext>
            </c:extLst>
          </c:dPt>
          <c:dPt>
            <c:idx val="2"/>
            <c:bubble3D val="0"/>
            <c:spPr>
              <a:solidFill>
                <a:schemeClr val="tx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D32-452E-B6FE-671E67F02B6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D32-452E-B6FE-671E67F02B6A}"/>
              </c:ext>
            </c:extLst>
          </c:dPt>
          <c:dPt>
            <c:idx val="4"/>
            <c:bubble3D val="0"/>
            <c:spPr>
              <a:solidFill>
                <a:srgbClr val="0070C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D32-452E-B6FE-671E67F02B6A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DD32-452E-B6FE-671E67F02B6A}"/>
              </c:ext>
            </c:extLst>
          </c:dPt>
          <c:dPt>
            <c:idx val="6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DD32-452E-B6FE-671E67F02B6A}"/>
              </c:ext>
            </c:extLst>
          </c:dPt>
          <c:dPt>
            <c:idx val="7"/>
            <c:bubble3D val="0"/>
            <c:spPr>
              <a:solidFill>
                <a:srgbClr val="2C8646"/>
              </a:solidFill>
              <a:ln w="2540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  <a:sp3d contourW="25400">
                <a:contourClr>
                  <a:schemeClr val="accent6">
                    <a:lumMod val="20000"/>
                    <a:lumOff val="8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DD32-452E-B6FE-671E67F02B6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DD32-452E-B6FE-671E67F02B6A}"/>
              </c:ext>
            </c:extLst>
          </c:dPt>
          <c:dLbls>
            <c:dLbl>
              <c:idx val="0"/>
              <c:layout>
                <c:manualLayout>
                  <c:x val="-0.16957686835577976"/>
                  <c:y val="6.43912192592626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32-452E-B6FE-671E67F02B6A}"/>
                </c:ext>
              </c:extLst>
            </c:dLbl>
            <c:dLbl>
              <c:idx val="2"/>
              <c:layout>
                <c:manualLayout>
                  <c:x val="0.18719686127700533"/>
                  <c:y val="-0.223126303448560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D32-452E-B6FE-671E67F02B6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D32-452E-B6FE-671E67F02B6A}"/>
                </c:ext>
              </c:extLst>
            </c:dLbl>
            <c:dLbl>
              <c:idx val="4"/>
              <c:layout>
                <c:manualLayout>
                  <c:x val="0.12020556425246882"/>
                  <c:y val="4.79554355382310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D32-452E-B6FE-671E67F02B6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D32-452E-B6FE-671E67F02B6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D32-452E-B6FE-671E67F02B6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D32-452E-B6FE-671E67F02B6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D32-452E-B6FE-671E67F02B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Sheet1!$C$29:$C$37</c:f>
              <c:strCache>
                <c:ptCount val="9"/>
                <c:pt idx="0">
                  <c:v>섬유,의복,가죽</c:v>
                </c:pt>
                <c:pt idx="1">
                  <c:v>기계전자</c:v>
                </c:pt>
                <c:pt idx="2">
                  <c:v>기타</c:v>
                </c:pt>
                <c:pt idx="3">
                  <c:v>석유화학</c:v>
                </c:pt>
                <c:pt idx="4">
                  <c:v>음식료</c:v>
                </c:pt>
                <c:pt idx="5">
                  <c:v>1차금속</c:v>
                </c:pt>
                <c:pt idx="6">
                  <c:v>목재나무</c:v>
                </c:pt>
                <c:pt idx="7">
                  <c:v>비금속</c:v>
                </c:pt>
                <c:pt idx="8">
                  <c:v>종이,인쇄,출판</c:v>
                </c:pt>
              </c:strCache>
            </c:strRef>
          </c:cat>
          <c:val>
            <c:numRef>
              <c:f>Sheet1!$D$29:$D$37</c:f>
              <c:numCache>
                <c:formatCode>0.0%</c:formatCode>
                <c:ptCount val="9"/>
                <c:pt idx="0">
                  <c:v>0.33</c:v>
                </c:pt>
                <c:pt idx="1">
                  <c:v>0.216</c:v>
                </c:pt>
                <c:pt idx="2">
                  <c:v>0.155</c:v>
                </c:pt>
                <c:pt idx="3">
                  <c:v>0.11</c:v>
                </c:pt>
                <c:pt idx="4">
                  <c:v>8.1000000000000003E-2</c:v>
                </c:pt>
                <c:pt idx="5">
                  <c:v>3.9E-2</c:v>
                </c:pt>
                <c:pt idx="6">
                  <c:v>3.4000000000000002E-2</c:v>
                </c:pt>
                <c:pt idx="7">
                  <c:v>2.5000000000000001E-2</c:v>
                </c:pt>
                <c:pt idx="8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D32-452E-B6FE-671E67F02B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1E487C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E629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0C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ayout>
        <c:manualLayout>
          <c:xMode val="edge"/>
          <c:yMode val="edge"/>
          <c:x val="2.821806236521818E-4"/>
          <c:y val="6.462433028457433E-2"/>
          <c:w val="0.34277409955915467"/>
          <c:h val="0.73085013975575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1635787104080877"/>
          <c:w val="0.99921847658757679"/>
          <c:h val="0.61587530068013219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0070C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0B-4BA4-936F-F62C1E23918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10B-4BA4-936F-F62C1E23918E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0B-4BA4-936F-F62C1E23918E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0B-4BA4-936F-F62C1E23918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C10B-4BA4-936F-F62C1E23918E}"/>
              </c:ext>
            </c:extLst>
          </c:dPt>
          <c:dPt>
            <c:idx val="5"/>
            <c:bubble3D val="0"/>
            <c:spPr>
              <a:solidFill>
                <a:srgbClr val="175C2C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C10B-4BA4-936F-F62C1E23918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C10B-4BA4-936F-F62C1E23918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C10B-4BA4-936F-F62C1E23918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C10B-4BA4-936F-F62C1E23918E}"/>
              </c:ext>
            </c:extLst>
          </c:dPt>
          <c:dLbls>
            <c:dLbl>
              <c:idx val="0"/>
              <c:layout>
                <c:manualLayout>
                  <c:x val="-0.25440393675554707"/>
                  <c:y val="-6.691471401716975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0B-4BA4-936F-F62C1E23918E}"/>
                </c:ext>
              </c:extLst>
            </c:dLbl>
            <c:dLbl>
              <c:idx val="1"/>
              <c:layout>
                <c:manualLayout>
                  <c:x val="0.16093321321127491"/>
                  <c:y val="-0.1644236640764376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0B-4BA4-936F-F62C1E23918E}"/>
                </c:ext>
              </c:extLst>
            </c:dLbl>
            <c:dLbl>
              <c:idx val="2"/>
              <c:layout>
                <c:manualLayout>
                  <c:x val="0.13836266637297132"/>
                  <c:y val="3.178258839306022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0B-4BA4-936F-F62C1E23918E}"/>
                </c:ext>
              </c:extLst>
            </c:dLbl>
            <c:dLbl>
              <c:idx val="3"/>
              <c:layout>
                <c:manualLayout>
                  <c:x val="0.11537813380961512"/>
                  <c:y val="6.475293047091079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0B-4BA4-936F-F62C1E23918E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10B-4BA4-936F-F62C1E23918E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10B-4BA4-936F-F62C1E2391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Sheet1!$C$41:$C$49</c:f>
              <c:strCache>
                <c:ptCount val="9"/>
                <c:pt idx="0">
                  <c:v>음식료</c:v>
                </c:pt>
                <c:pt idx="1">
                  <c:v>섬유,의복,가죽</c:v>
                </c:pt>
                <c:pt idx="2">
                  <c:v>기타</c:v>
                </c:pt>
                <c:pt idx="3">
                  <c:v>기계전자</c:v>
                </c:pt>
                <c:pt idx="4">
                  <c:v>석유화학</c:v>
                </c:pt>
                <c:pt idx="5">
                  <c:v>비금속</c:v>
                </c:pt>
                <c:pt idx="6">
                  <c:v>1차금속</c:v>
                </c:pt>
                <c:pt idx="7">
                  <c:v>목재나무</c:v>
                </c:pt>
                <c:pt idx="8">
                  <c:v>종이,인쇄,출판</c:v>
                </c:pt>
              </c:strCache>
            </c:strRef>
          </c:cat>
          <c:val>
            <c:numRef>
              <c:f>Sheet1!$D$41:$D$49</c:f>
              <c:numCache>
                <c:formatCode>0.0%</c:formatCode>
                <c:ptCount val="9"/>
                <c:pt idx="0">
                  <c:v>0.60299999999999998</c:v>
                </c:pt>
                <c:pt idx="1">
                  <c:v>0.14699999999999999</c:v>
                </c:pt>
                <c:pt idx="2">
                  <c:v>0.1</c:v>
                </c:pt>
                <c:pt idx="3">
                  <c:v>7.0999999999999994E-2</c:v>
                </c:pt>
                <c:pt idx="4">
                  <c:v>5.0999999999999997E-2</c:v>
                </c:pt>
                <c:pt idx="5">
                  <c:v>2.8000000000000001E-2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10B-4BA4-936F-F62C1E239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74-4A9E-8F70-A60A03DBEC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Sheet1!$C$71:$C$76</c:f>
              <c:strCache>
                <c:ptCount val="6"/>
                <c:pt idx="0">
                  <c:v>부산</c:v>
                </c:pt>
                <c:pt idx="1">
                  <c:v>인천</c:v>
                </c:pt>
                <c:pt idx="2">
                  <c:v>광양</c:v>
                </c:pt>
                <c:pt idx="3">
                  <c:v>평택당진</c:v>
                </c:pt>
                <c:pt idx="4">
                  <c:v>울산</c:v>
                </c:pt>
                <c:pt idx="5">
                  <c:v>기타</c:v>
                </c:pt>
              </c:strCache>
            </c:strRef>
          </c:cat>
          <c:val>
            <c:numRef>
              <c:f>Sheet1!$D$71:$D$76</c:f>
              <c:numCache>
                <c:formatCode>_(* #,##0_);_(* \(#,##0\);_(* "-"_);_(@_)</c:formatCode>
                <c:ptCount val="6"/>
                <c:pt idx="0">
                  <c:v>2182</c:v>
                </c:pt>
                <c:pt idx="1">
                  <c:v>327</c:v>
                </c:pt>
                <c:pt idx="2">
                  <c:v>216</c:v>
                </c:pt>
                <c:pt idx="3">
                  <c:v>79</c:v>
                </c:pt>
                <c:pt idx="4">
                  <c:v>54</c:v>
                </c:pt>
                <c:pt idx="5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4-4A9E-8F70-A60A03DBE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919503"/>
        <c:axId val="377919919"/>
      </c:barChart>
      <c:catAx>
        <c:axId val="377919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377919919"/>
        <c:crosses val="autoZero"/>
        <c:auto val="1"/>
        <c:lblAlgn val="ctr"/>
        <c:lblOffset val="100"/>
        <c:noMultiLvlLbl val="0"/>
      </c:catAx>
      <c:valAx>
        <c:axId val="37791991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3779195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793264593175714"/>
          <c:y val="3.6010515391597088E-2"/>
          <c:w val="0.89181629973071053"/>
          <c:h val="0.81416889373842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Sheet2!$E$52</c:f>
              <c:strCache>
                <c:ptCount val="1"/>
                <c:pt idx="0">
                  <c:v>국내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3.9193176066856766E-2"/>
                  <c:y val="-1.1225609325183765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DEA-4E53-A929-0F80827B239B}"/>
                </c:ext>
              </c:extLst>
            </c:dLbl>
            <c:dLbl>
              <c:idx val="2"/>
              <c:layout>
                <c:manualLayout>
                  <c:x val="-1.3997562881020274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EA-4E53-A929-0F80827B23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Sheet2!$F$51:$H$51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Sheet2!$F$52:$H$52</c:f>
              <c:numCache>
                <c:formatCode>_-\ #,##0\ ;_-\(#,##0\);\-\ </c:formatCode>
                <c:ptCount val="3"/>
                <c:pt idx="0">
                  <c:v>57024.600000000006</c:v>
                </c:pt>
                <c:pt idx="1">
                  <c:v>10587</c:v>
                </c:pt>
                <c:pt idx="2">
                  <c:v>2550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EA-4E53-A929-0F80827B239B}"/>
            </c:ext>
          </c:extLst>
        </c:ser>
        <c:ser>
          <c:idx val="1"/>
          <c:order val="1"/>
          <c:tx>
            <c:strRef>
              <c:f>Sheet2!$E$54</c:f>
              <c:strCache>
                <c:ptCount val="1"/>
                <c:pt idx="0">
                  <c:v>수출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396100609632413E-2"/>
                  <c:y val="-1.5307825915064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EA-4E53-A929-0F80827B239B}"/>
                </c:ext>
              </c:extLst>
            </c:dLbl>
            <c:dLbl>
              <c:idx val="2"/>
              <c:layout>
                <c:manualLayout>
                  <c:x val="7.5586839557509486E-2"/>
                  <c:y val="6.123130366025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EA-4E53-A929-0F80827B23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Sheet2!$F$51:$H$51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Sheet2!$F$54:$H$54</c:f>
              <c:numCache>
                <c:formatCode>_-\ #,##0\ ;_-\(#,##0\);\-\ </c:formatCode>
                <c:ptCount val="3"/>
                <c:pt idx="0">
                  <c:v>10794</c:v>
                </c:pt>
                <c:pt idx="1">
                  <c:v>57355</c:v>
                </c:pt>
                <c:pt idx="2">
                  <c:v>82625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DEA-4E53-A929-0F80827B239B}"/>
            </c:ext>
          </c:extLst>
        </c:ser>
        <c:ser>
          <c:idx val="2"/>
          <c:order val="2"/>
          <c:tx>
            <c:strRef>
              <c:f>Sheet2!$E$53</c:f>
              <c:strCache>
                <c:ptCount val="1"/>
                <c:pt idx="0">
                  <c:v>수입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Sheet2!$F$51:$H$51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Sheet2!$F$53:$H$53</c:f>
              <c:numCache>
                <c:formatCode>_-\ #,##0\ ;_-\(#,##0\);\-\ </c:formatCode>
                <c:ptCount val="3"/>
                <c:pt idx="0">
                  <c:v>4905.6000000000004</c:v>
                </c:pt>
                <c:pt idx="1">
                  <c:v>2687</c:v>
                </c:pt>
                <c:pt idx="2">
                  <c:v>2448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DEA-4E53-A929-0F80827B239B}"/>
            </c:ext>
          </c:extLst>
        </c:ser>
        <c:ser>
          <c:idx val="3"/>
          <c:order val="3"/>
          <c:tx>
            <c:strRef>
              <c:f>Sheet2!$E$55</c:f>
              <c:strCache>
                <c:ptCount val="1"/>
                <c:pt idx="0">
                  <c:v>환적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Sheet2!$F$51:$H$51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Sheet2!$F$55:$H$55</c:f>
              <c:numCache>
                <c:formatCode>_-\ #,##0\ ;_-\(#,##0\);\-\ </c:formatCode>
                <c:ptCount val="3"/>
                <c:pt idx="0">
                  <c:v>496.6</c:v>
                </c:pt>
                <c:pt idx="1">
                  <c:v>4</c:v>
                </c:pt>
                <c:pt idx="2">
                  <c:v>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DEA-4E53-A929-0F80827B2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29601839"/>
        <c:axId val="1429603087"/>
      </c:barChart>
      <c:lineChart>
        <c:grouping val="standard"/>
        <c:varyColors val="0"/>
        <c:ser>
          <c:idx val="4"/>
          <c:order val="4"/>
          <c:tx>
            <c:strRef>
              <c:f>Sheet2!$E$56</c:f>
              <c:strCache>
                <c:ptCount val="1"/>
                <c:pt idx="0">
                  <c:v>총물동량</c:v>
                </c:pt>
              </c:strCache>
            </c:strRef>
          </c:tx>
          <c:spPr>
            <a:ln w="28575" cap="rnd">
              <a:solidFill>
                <a:schemeClr val="accent1">
                  <a:shade val="53000"/>
                </a:schemeClr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>
                  <a:shade val="53000"/>
                </a:schemeClr>
              </a:solidFill>
              <a:ln w="9525">
                <a:solidFill>
                  <a:schemeClr val="accent1">
                    <a:shade val="53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5586839557509458E-2"/>
                  <c:y val="-3.98003473791676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DEA-4E53-A929-0F80827B239B}"/>
                </c:ext>
              </c:extLst>
            </c:dLbl>
            <c:dLbl>
              <c:idx val="1"/>
              <c:layout>
                <c:manualLayout>
                  <c:x val="-7.5586839557509486E-2"/>
                  <c:y val="-4.59234777451934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DEA-4E53-A929-0F80827B239B}"/>
                </c:ext>
              </c:extLst>
            </c:dLbl>
            <c:dLbl>
              <c:idx val="2"/>
              <c:layout>
                <c:manualLayout>
                  <c:x val="-7.5586839557509583E-2"/>
                  <c:y val="-3.98003473791676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DEA-4E53-A929-0F80827B23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Sheet2!$F$56:$H$56</c:f>
              <c:numCache>
                <c:formatCode>_-\ #,##0\ ;_-\(#,##0\);\-\ </c:formatCode>
                <c:ptCount val="3"/>
                <c:pt idx="0">
                  <c:v>73220.800000000017</c:v>
                </c:pt>
                <c:pt idx="1">
                  <c:v>70633</c:v>
                </c:pt>
                <c:pt idx="2">
                  <c:v>87809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1DEA-4E53-A929-0F80827B2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9601839"/>
        <c:axId val="1429603087"/>
      </c:lineChart>
      <c:catAx>
        <c:axId val="142960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429603087"/>
        <c:crosses val="autoZero"/>
        <c:auto val="1"/>
        <c:lblAlgn val="ctr"/>
        <c:lblOffset val="100"/>
        <c:noMultiLvlLbl val="0"/>
      </c:catAx>
      <c:valAx>
        <c:axId val="142960308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\ #,##0\ ;_-\(#,##0\);\-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429601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'양식9,10,11'!$K$48</c:f>
              <c:strCache>
                <c:ptCount val="1"/>
                <c:pt idx="0">
                  <c:v>항만하역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'양식9,10,11'!$M$47:$O$47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'양식9,10,11'!$M$48:$O$48</c:f>
              <c:numCache>
                <c:formatCode>#,##0_);[Red]\(#,##0\)</c:formatCode>
                <c:ptCount val="3"/>
                <c:pt idx="0">
                  <c:v>178795</c:v>
                </c:pt>
                <c:pt idx="1">
                  <c:v>176122</c:v>
                </c:pt>
                <c:pt idx="2">
                  <c:v>184713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0-438C-A628-E4E2E3BE7E8B}"/>
            </c:ext>
          </c:extLst>
        </c:ser>
        <c:ser>
          <c:idx val="1"/>
          <c:order val="1"/>
          <c:tx>
            <c:strRef>
              <c:f>'양식9,10,11'!$K$49</c:f>
              <c:strCache>
                <c:ptCount val="1"/>
                <c:pt idx="0">
                  <c:v>화물차운송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'양식9,10,11'!$M$47:$O$47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'양식9,10,11'!$M$49:$O$49</c:f>
              <c:numCache>
                <c:formatCode>#,##0_);[Red]\(#,##0\)</c:formatCode>
                <c:ptCount val="3"/>
                <c:pt idx="0">
                  <c:v>215134</c:v>
                </c:pt>
                <c:pt idx="1">
                  <c:v>236762</c:v>
                </c:pt>
                <c:pt idx="2">
                  <c:v>271652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F0-438C-A628-E4E2E3BE7E8B}"/>
            </c:ext>
          </c:extLst>
        </c:ser>
        <c:ser>
          <c:idx val="2"/>
          <c:order val="2"/>
          <c:tx>
            <c:strRef>
              <c:f>'양식9,10,11'!$K$50</c:f>
              <c:strCache>
                <c:ptCount val="1"/>
                <c:pt idx="0">
                  <c:v>선박운송</c:v>
                </c:pt>
              </c:strCache>
            </c:strRef>
          </c:tx>
          <c:spPr>
            <a:solidFill>
              <a:srgbClr val="175C2C"/>
            </a:solidFill>
            <a:ln>
              <a:noFill/>
            </a:ln>
            <a:effectLst/>
          </c:spPr>
          <c:invertIfNegative val="0"/>
          <c:cat>
            <c:numRef>
              <c:f>'양식9,10,11'!$M$47:$O$47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'양식9,10,11'!$M$50:$O$50</c:f>
              <c:numCache>
                <c:formatCode>#,##0_);[Red]\(#,##0\)</c:formatCode>
                <c:ptCount val="3"/>
                <c:pt idx="0">
                  <c:v>180400</c:v>
                </c:pt>
                <c:pt idx="1">
                  <c:v>137881</c:v>
                </c:pt>
                <c:pt idx="2">
                  <c:v>109096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F0-438C-A628-E4E2E3BE7E8B}"/>
            </c:ext>
          </c:extLst>
        </c:ser>
        <c:ser>
          <c:idx val="3"/>
          <c:order val="3"/>
          <c:tx>
            <c:strRef>
              <c:f>'양식9,10,11'!$K$51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'양식9,10,11'!$M$47:$O$47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'양식9,10,11'!$M$51:$O$51</c:f>
              <c:numCache>
                <c:formatCode>#,##0_);[Red]\(#,##0\)</c:formatCode>
                <c:ptCount val="3"/>
                <c:pt idx="0">
                  <c:v>2749</c:v>
                </c:pt>
                <c:pt idx="1">
                  <c:v>4323</c:v>
                </c:pt>
                <c:pt idx="2">
                  <c:v>4839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F0-438C-A628-E4E2E3BE7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479843055"/>
        <c:axId val="479836399"/>
      </c:barChart>
      <c:catAx>
        <c:axId val="479843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479836399"/>
        <c:crosses val="autoZero"/>
        <c:auto val="1"/>
        <c:lblAlgn val="ctr"/>
        <c:lblOffset val="100"/>
        <c:noMultiLvlLbl val="0"/>
      </c:catAx>
      <c:valAx>
        <c:axId val="479836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479843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042243342210026E-2"/>
          <c:y val="3.9422934628855141E-2"/>
          <c:w val="0.90727829350718137"/>
          <c:h val="0.58838429961963601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보고서!$J$79</c:f>
              <c:strCache>
                <c:ptCount val="1"/>
                <c:pt idx="0">
                  <c:v>입고료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보고서!$I$80:$I$130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보고서!$J$80:$J$130</c:f>
              <c:numCache>
                <c:formatCode>#,##0;[Red]\(#,##0\);"-"</c:formatCode>
                <c:ptCount val="51"/>
                <c:pt idx="0">
                  <c:v>1687.5421874999997</c:v>
                </c:pt>
                <c:pt idx="1">
                  <c:v>2144.1712499999999</c:v>
                </c:pt>
                <c:pt idx="2">
                  <c:v>2263.2918749999999</c:v>
                </c:pt>
                <c:pt idx="3">
                  <c:v>2453.8848750000002</c:v>
                </c:pt>
                <c:pt idx="4">
                  <c:v>2453.8848750000002</c:v>
                </c:pt>
                <c:pt idx="5">
                  <c:v>2453.8848750000002</c:v>
                </c:pt>
                <c:pt idx="6">
                  <c:v>2527.50142125</c:v>
                </c:pt>
                <c:pt idx="7">
                  <c:v>2527.50142125</c:v>
                </c:pt>
                <c:pt idx="8">
                  <c:v>2527.50142125</c:v>
                </c:pt>
                <c:pt idx="9">
                  <c:v>2603.3264638874998</c:v>
                </c:pt>
                <c:pt idx="10">
                  <c:v>2603.3264638874998</c:v>
                </c:pt>
                <c:pt idx="11">
                  <c:v>2603.3264638874998</c:v>
                </c:pt>
                <c:pt idx="12">
                  <c:v>2681.4262578041253</c:v>
                </c:pt>
                <c:pt idx="13">
                  <c:v>2681.4262578041253</c:v>
                </c:pt>
                <c:pt idx="14">
                  <c:v>2681.4262578041253</c:v>
                </c:pt>
                <c:pt idx="15">
                  <c:v>2761.8690455382489</c:v>
                </c:pt>
                <c:pt idx="16">
                  <c:v>2761.8690455382489</c:v>
                </c:pt>
                <c:pt idx="17">
                  <c:v>2761.8690455382489</c:v>
                </c:pt>
                <c:pt idx="18">
                  <c:v>2844.7251169043966</c:v>
                </c:pt>
                <c:pt idx="19">
                  <c:v>2844.7251169043966</c:v>
                </c:pt>
                <c:pt idx="20">
                  <c:v>2844.7251169043966</c:v>
                </c:pt>
                <c:pt idx="21">
                  <c:v>2930.0668704115287</c:v>
                </c:pt>
                <c:pt idx="22">
                  <c:v>2930.0668704115287</c:v>
                </c:pt>
                <c:pt idx="23">
                  <c:v>2930.0668704115287</c:v>
                </c:pt>
                <c:pt idx="24">
                  <c:v>3017.9688765238743</c:v>
                </c:pt>
                <c:pt idx="25">
                  <c:v>3017.9688765238743</c:v>
                </c:pt>
                <c:pt idx="26">
                  <c:v>3017.9688765238743</c:v>
                </c:pt>
                <c:pt idx="27">
                  <c:v>3108.5079428195904</c:v>
                </c:pt>
                <c:pt idx="28">
                  <c:v>3108.5079428195904</c:v>
                </c:pt>
                <c:pt idx="29">
                  <c:v>3108.5079428195904</c:v>
                </c:pt>
                <c:pt idx="30">
                  <c:v>3201.7631811041783</c:v>
                </c:pt>
                <c:pt idx="31">
                  <c:v>3201.7631811041783</c:v>
                </c:pt>
                <c:pt idx="32">
                  <c:v>3201.7631811041783</c:v>
                </c:pt>
                <c:pt idx="33">
                  <c:v>3297.8160765373041</c:v>
                </c:pt>
                <c:pt idx="34">
                  <c:v>3297.8160765373041</c:v>
                </c:pt>
                <c:pt idx="35">
                  <c:v>3297.8160765373041</c:v>
                </c:pt>
                <c:pt idx="36">
                  <c:v>3396.7505588334229</c:v>
                </c:pt>
                <c:pt idx="37">
                  <c:v>3396.7505588334229</c:v>
                </c:pt>
                <c:pt idx="38">
                  <c:v>3396.7505588334229</c:v>
                </c:pt>
                <c:pt idx="39">
                  <c:v>3498.6530755984263</c:v>
                </c:pt>
                <c:pt idx="40">
                  <c:v>3498.6530755984263</c:v>
                </c:pt>
                <c:pt idx="41">
                  <c:v>3498.6530755984263</c:v>
                </c:pt>
                <c:pt idx="42">
                  <c:v>3603.6126678663795</c:v>
                </c:pt>
                <c:pt idx="43">
                  <c:v>3603.6126678663795</c:v>
                </c:pt>
                <c:pt idx="44">
                  <c:v>3603.6126678663795</c:v>
                </c:pt>
                <c:pt idx="45">
                  <c:v>3711.7210479023715</c:v>
                </c:pt>
                <c:pt idx="46">
                  <c:v>3711.7210479023715</c:v>
                </c:pt>
                <c:pt idx="47">
                  <c:v>3711.7210479023715</c:v>
                </c:pt>
                <c:pt idx="48">
                  <c:v>3823.0726793394424</c:v>
                </c:pt>
                <c:pt idx="49">
                  <c:v>3823.0726793394424</c:v>
                </c:pt>
                <c:pt idx="50">
                  <c:v>637.17877988990699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420-9264-CB98337768C7}"/>
            </c:ext>
          </c:extLst>
        </c:ser>
        <c:ser>
          <c:idx val="2"/>
          <c:order val="2"/>
          <c:tx>
            <c:strRef>
              <c:f>보고서!$K$79</c:f>
              <c:strCache>
                <c:ptCount val="1"/>
                <c:pt idx="0">
                  <c:v>출고료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보고서!$I$80:$I$130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보고서!$K$80:$K$130</c:f>
              <c:numCache>
                <c:formatCode>#,##0;[Red]\(#,##0\);"-"</c:formatCode>
                <c:ptCount val="51"/>
                <c:pt idx="0">
                  <c:v>1687.5421874999997</c:v>
                </c:pt>
                <c:pt idx="1">
                  <c:v>2144.1712499999999</c:v>
                </c:pt>
                <c:pt idx="2">
                  <c:v>2263.2918749999999</c:v>
                </c:pt>
                <c:pt idx="3">
                  <c:v>2453.8848750000002</c:v>
                </c:pt>
                <c:pt idx="4">
                  <c:v>2453.8848750000002</c:v>
                </c:pt>
                <c:pt idx="5">
                  <c:v>2453.8848750000002</c:v>
                </c:pt>
                <c:pt idx="6">
                  <c:v>2527.50142125</c:v>
                </c:pt>
                <c:pt idx="7">
                  <c:v>2527.50142125</c:v>
                </c:pt>
                <c:pt idx="8">
                  <c:v>2527.50142125</c:v>
                </c:pt>
                <c:pt idx="9">
                  <c:v>2603.3264638874998</c:v>
                </c:pt>
                <c:pt idx="10">
                  <c:v>2603.3264638874998</c:v>
                </c:pt>
                <c:pt idx="11">
                  <c:v>2603.3264638874998</c:v>
                </c:pt>
                <c:pt idx="12">
                  <c:v>2681.4262578041253</c:v>
                </c:pt>
                <c:pt idx="13">
                  <c:v>2681.4262578041253</c:v>
                </c:pt>
                <c:pt idx="14">
                  <c:v>2681.4262578041253</c:v>
                </c:pt>
                <c:pt idx="15">
                  <c:v>2761.8690455382489</c:v>
                </c:pt>
                <c:pt idx="16">
                  <c:v>2761.8690455382489</c:v>
                </c:pt>
                <c:pt idx="17">
                  <c:v>2761.8690455382489</c:v>
                </c:pt>
                <c:pt idx="18">
                  <c:v>2844.7251169043966</c:v>
                </c:pt>
                <c:pt idx="19">
                  <c:v>2844.7251169043966</c:v>
                </c:pt>
                <c:pt idx="20">
                  <c:v>2844.7251169043966</c:v>
                </c:pt>
                <c:pt idx="21">
                  <c:v>2930.0668704115287</c:v>
                </c:pt>
                <c:pt idx="22">
                  <c:v>2930.0668704115287</c:v>
                </c:pt>
                <c:pt idx="23">
                  <c:v>2930.0668704115287</c:v>
                </c:pt>
                <c:pt idx="24">
                  <c:v>3017.9688765238743</c:v>
                </c:pt>
                <c:pt idx="25">
                  <c:v>3017.9688765238743</c:v>
                </c:pt>
                <c:pt idx="26">
                  <c:v>3017.9688765238743</c:v>
                </c:pt>
                <c:pt idx="27">
                  <c:v>3108.5079428195904</c:v>
                </c:pt>
                <c:pt idx="28">
                  <c:v>3108.5079428195904</c:v>
                </c:pt>
                <c:pt idx="29">
                  <c:v>3108.5079428195904</c:v>
                </c:pt>
                <c:pt idx="30">
                  <c:v>3201.7631811041783</c:v>
                </c:pt>
                <c:pt idx="31">
                  <c:v>3201.7631811041783</c:v>
                </c:pt>
                <c:pt idx="32">
                  <c:v>3201.7631811041783</c:v>
                </c:pt>
                <c:pt idx="33">
                  <c:v>3297.8160765373041</c:v>
                </c:pt>
                <c:pt idx="34">
                  <c:v>3297.8160765373041</c:v>
                </c:pt>
                <c:pt idx="35">
                  <c:v>3297.8160765373041</c:v>
                </c:pt>
                <c:pt idx="36">
                  <c:v>3396.7505588334229</c:v>
                </c:pt>
                <c:pt idx="37">
                  <c:v>3396.7505588334229</c:v>
                </c:pt>
                <c:pt idx="38">
                  <c:v>3396.7505588334229</c:v>
                </c:pt>
                <c:pt idx="39">
                  <c:v>3498.6530755984263</c:v>
                </c:pt>
                <c:pt idx="40">
                  <c:v>3498.6530755984263</c:v>
                </c:pt>
                <c:pt idx="41">
                  <c:v>3498.6530755984263</c:v>
                </c:pt>
                <c:pt idx="42">
                  <c:v>3603.6126678663795</c:v>
                </c:pt>
                <c:pt idx="43">
                  <c:v>3603.6126678663795</c:v>
                </c:pt>
                <c:pt idx="44">
                  <c:v>3603.6126678663795</c:v>
                </c:pt>
                <c:pt idx="45">
                  <c:v>3711.7210479023715</c:v>
                </c:pt>
                <c:pt idx="46">
                  <c:v>3711.7210479023715</c:v>
                </c:pt>
                <c:pt idx="47">
                  <c:v>3711.7210479023715</c:v>
                </c:pt>
                <c:pt idx="48">
                  <c:v>3823.0726793394424</c:v>
                </c:pt>
                <c:pt idx="49">
                  <c:v>3823.0726793394424</c:v>
                </c:pt>
                <c:pt idx="50">
                  <c:v>637.17877988990699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420-9264-CB98337768C7}"/>
            </c:ext>
          </c:extLst>
        </c:ser>
        <c:ser>
          <c:idx val="3"/>
          <c:order val="3"/>
          <c:tx>
            <c:strRef>
              <c:f>보고서!$L$79</c:f>
              <c:strCache>
                <c:ptCount val="1"/>
                <c:pt idx="0">
                  <c:v>부가가치작업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보고서!$I$80:$I$130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보고서!$L$80:$L$130</c:f>
              <c:numCache>
                <c:formatCode>#,##0;[Red]\(#,##0\);"-"</c:formatCode>
                <c:ptCount val="51"/>
                <c:pt idx="0">
                  <c:v>648.09843749999993</c:v>
                </c:pt>
                <c:pt idx="1">
                  <c:v>823.46624999999995</c:v>
                </c:pt>
                <c:pt idx="2">
                  <c:v>869.21437500000002</c:v>
                </c:pt>
                <c:pt idx="3">
                  <c:v>942.41137499999991</c:v>
                </c:pt>
                <c:pt idx="4">
                  <c:v>942.41137499999991</c:v>
                </c:pt>
                <c:pt idx="5">
                  <c:v>942.41137499999991</c:v>
                </c:pt>
                <c:pt idx="6">
                  <c:v>970.68371624999986</c:v>
                </c:pt>
                <c:pt idx="7">
                  <c:v>970.68371624999986</c:v>
                </c:pt>
                <c:pt idx="8">
                  <c:v>970.68371624999986</c:v>
                </c:pt>
                <c:pt idx="9">
                  <c:v>999.8042277374999</c:v>
                </c:pt>
                <c:pt idx="10">
                  <c:v>999.8042277374999</c:v>
                </c:pt>
                <c:pt idx="11">
                  <c:v>999.8042277374999</c:v>
                </c:pt>
                <c:pt idx="12">
                  <c:v>1029.7983545696252</c:v>
                </c:pt>
                <c:pt idx="13">
                  <c:v>1029.7983545696252</c:v>
                </c:pt>
                <c:pt idx="14">
                  <c:v>1029.7983545696252</c:v>
                </c:pt>
                <c:pt idx="15">
                  <c:v>1060.6923052067136</c:v>
                </c:pt>
                <c:pt idx="16">
                  <c:v>1060.6923052067136</c:v>
                </c:pt>
                <c:pt idx="17">
                  <c:v>1060.6923052067136</c:v>
                </c:pt>
                <c:pt idx="18">
                  <c:v>1092.5130743629152</c:v>
                </c:pt>
                <c:pt idx="19">
                  <c:v>1092.5130743629152</c:v>
                </c:pt>
                <c:pt idx="20">
                  <c:v>1092.5130743629152</c:v>
                </c:pt>
                <c:pt idx="21">
                  <c:v>1125.2884665938027</c:v>
                </c:pt>
                <c:pt idx="22">
                  <c:v>1125.2884665938027</c:v>
                </c:pt>
                <c:pt idx="23">
                  <c:v>1125.2884665938027</c:v>
                </c:pt>
                <c:pt idx="24">
                  <c:v>1159.0471205916169</c:v>
                </c:pt>
                <c:pt idx="25">
                  <c:v>1159.0471205916169</c:v>
                </c:pt>
                <c:pt idx="26">
                  <c:v>1159.0471205916169</c:v>
                </c:pt>
                <c:pt idx="27">
                  <c:v>1193.8185342093652</c:v>
                </c:pt>
                <c:pt idx="28">
                  <c:v>1193.8185342093652</c:v>
                </c:pt>
                <c:pt idx="29">
                  <c:v>1193.8185342093652</c:v>
                </c:pt>
                <c:pt idx="30">
                  <c:v>1229.6330902356463</c:v>
                </c:pt>
                <c:pt idx="31">
                  <c:v>1229.6330902356463</c:v>
                </c:pt>
                <c:pt idx="32">
                  <c:v>1229.6330902356463</c:v>
                </c:pt>
                <c:pt idx="33">
                  <c:v>1266.5220829427158</c:v>
                </c:pt>
                <c:pt idx="34">
                  <c:v>1266.5220829427158</c:v>
                </c:pt>
                <c:pt idx="35">
                  <c:v>1266.5220829427158</c:v>
                </c:pt>
                <c:pt idx="36">
                  <c:v>1304.5177454309974</c:v>
                </c:pt>
                <c:pt idx="37">
                  <c:v>1304.5177454309974</c:v>
                </c:pt>
                <c:pt idx="38">
                  <c:v>1304.5177454309974</c:v>
                </c:pt>
                <c:pt idx="39">
                  <c:v>1343.6532777939274</c:v>
                </c:pt>
                <c:pt idx="40">
                  <c:v>1343.6532777939274</c:v>
                </c:pt>
                <c:pt idx="41">
                  <c:v>1343.6532777939274</c:v>
                </c:pt>
                <c:pt idx="42">
                  <c:v>1383.9628761277452</c:v>
                </c:pt>
                <c:pt idx="43">
                  <c:v>1383.9628761277452</c:v>
                </c:pt>
                <c:pt idx="44">
                  <c:v>1383.9628761277452</c:v>
                </c:pt>
                <c:pt idx="45">
                  <c:v>1425.4817624115776</c:v>
                </c:pt>
                <c:pt idx="46">
                  <c:v>1425.4817624115776</c:v>
                </c:pt>
                <c:pt idx="47">
                  <c:v>1425.4817624115776</c:v>
                </c:pt>
                <c:pt idx="48">
                  <c:v>1468.246215283925</c:v>
                </c:pt>
                <c:pt idx="49">
                  <c:v>1468.246215283925</c:v>
                </c:pt>
                <c:pt idx="50">
                  <c:v>244.70770254732085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420-9264-CB98337768C7}"/>
            </c:ext>
          </c:extLst>
        </c:ser>
        <c:ser>
          <c:idx val="4"/>
          <c:order val="4"/>
          <c:tx>
            <c:strRef>
              <c:f>보고서!$M$79</c:f>
              <c:strCache>
                <c:ptCount val="1"/>
                <c:pt idx="0">
                  <c:v>보관료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보고서!$I$80:$I$130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보고서!$M$80:$M$130</c:f>
              <c:numCache>
                <c:formatCode>#,##0;[Red]\(#,##0\);"-"</c:formatCode>
                <c:ptCount val="51"/>
                <c:pt idx="0">
                  <c:v>2250</c:v>
                </c:pt>
                <c:pt idx="1">
                  <c:v>2700</c:v>
                </c:pt>
                <c:pt idx="2">
                  <c:v>2700</c:v>
                </c:pt>
                <c:pt idx="3">
                  <c:v>2781</c:v>
                </c:pt>
                <c:pt idx="4">
                  <c:v>2781</c:v>
                </c:pt>
                <c:pt idx="5">
                  <c:v>2781</c:v>
                </c:pt>
                <c:pt idx="6">
                  <c:v>2864.43</c:v>
                </c:pt>
                <c:pt idx="7">
                  <c:v>2864.43</c:v>
                </c:pt>
                <c:pt idx="8">
                  <c:v>2864.43</c:v>
                </c:pt>
                <c:pt idx="9">
                  <c:v>2950.3629000000001</c:v>
                </c:pt>
                <c:pt idx="10">
                  <c:v>2950.3629000000001</c:v>
                </c:pt>
                <c:pt idx="11">
                  <c:v>2950.3629000000001</c:v>
                </c:pt>
                <c:pt idx="12">
                  <c:v>3038.8737870000004</c:v>
                </c:pt>
                <c:pt idx="13">
                  <c:v>3038.8737870000004</c:v>
                </c:pt>
                <c:pt idx="14">
                  <c:v>3038.8737870000004</c:v>
                </c:pt>
                <c:pt idx="15">
                  <c:v>3130.0400006100003</c:v>
                </c:pt>
                <c:pt idx="16">
                  <c:v>3130.0400006100003</c:v>
                </c:pt>
                <c:pt idx="17">
                  <c:v>3130.0400006100003</c:v>
                </c:pt>
                <c:pt idx="18">
                  <c:v>3223.9412006283001</c:v>
                </c:pt>
                <c:pt idx="19">
                  <c:v>3223.9412006283001</c:v>
                </c:pt>
                <c:pt idx="20">
                  <c:v>3223.9412006283001</c:v>
                </c:pt>
                <c:pt idx="21">
                  <c:v>3320.6594366471495</c:v>
                </c:pt>
                <c:pt idx="22">
                  <c:v>3320.6594366471495</c:v>
                </c:pt>
                <c:pt idx="23">
                  <c:v>3320.6594366471495</c:v>
                </c:pt>
                <c:pt idx="24">
                  <c:v>3420.2792197465642</c:v>
                </c:pt>
                <c:pt idx="25">
                  <c:v>3420.2792197465642</c:v>
                </c:pt>
                <c:pt idx="26">
                  <c:v>3420.2792197465642</c:v>
                </c:pt>
                <c:pt idx="27">
                  <c:v>3522.8875963389614</c:v>
                </c:pt>
                <c:pt idx="28">
                  <c:v>3522.8875963389614</c:v>
                </c:pt>
                <c:pt idx="29">
                  <c:v>3522.8875963389614</c:v>
                </c:pt>
                <c:pt idx="30">
                  <c:v>3628.5742242291299</c:v>
                </c:pt>
                <c:pt idx="31">
                  <c:v>3628.5742242291299</c:v>
                </c:pt>
                <c:pt idx="32">
                  <c:v>3628.5742242291299</c:v>
                </c:pt>
                <c:pt idx="33">
                  <c:v>3737.431450956004</c:v>
                </c:pt>
                <c:pt idx="34">
                  <c:v>3737.431450956004</c:v>
                </c:pt>
                <c:pt idx="35">
                  <c:v>3737.431450956004</c:v>
                </c:pt>
                <c:pt idx="36">
                  <c:v>3849.5543944846841</c:v>
                </c:pt>
                <c:pt idx="37">
                  <c:v>3849.5543944846841</c:v>
                </c:pt>
                <c:pt idx="38">
                  <c:v>3849.5543944846841</c:v>
                </c:pt>
                <c:pt idx="39">
                  <c:v>3965.0410263192248</c:v>
                </c:pt>
                <c:pt idx="40">
                  <c:v>3965.0410263192248</c:v>
                </c:pt>
                <c:pt idx="41">
                  <c:v>3965.0410263192248</c:v>
                </c:pt>
                <c:pt idx="42">
                  <c:v>4083.9922571088023</c:v>
                </c:pt>
                <c:pt idx="43">
                  <c:v>4083.9922571088023</c:v>
                </c:pt>
                <c:pt idx="44">
                  <c:v>4083.9922571088023</c:v>
                </c:pt>
                <c:pt idx="45">
                  <c:v>4206.5120248220665</c:v>
                </c:pt>
                <c:pt idx="46">
                  <c:v>4206.5120248220665</c:v>
                </c:pt>
                <c:pt idx="47">
                  <c:v>4206.5120248220665</c:v>
                </c:pt>
                <c:pt idx="48">
                  <c:v>4332.7073855667286</c:v>
                </c:pt>
                <c:pt idx="49">
                  <c:v>4332.7073855667286</c:v>
                </c:pt>
                <c:pt idx="50">
                  <c:v>722.1178975944548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6D-4420-9264-CB98337768C7}"/>
            </c:ext>
          </c:extLst>
        </c:ser>
        <c:ser>
          <c:idx val="5"/>
          <c:order val="5"/>
          <c:tx>
            <c:strRef>
              <c:f>보고서!$N$79</c:f>
              <c:strCache>
                <c:ptCount val="1"/>
                <c:pt idx="0">
                  <c:v>운송비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보고서!$I$80:$I$130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보고서!$N$80:$N$130</c:f>
              <c:numCache>
                <c:formatCode>#,##0;[Red]\(#,##0\);"-"</c:formatCode>
                <c:ptCount val="51"/>
                <c:pt idx="0">
                  <c:v>1430.0995000000003</c:v>
                </c:pt>
                <c:pt idx="1">
                  <c:v>1817.0676000000003</c:v>
                </c:pt>
                <c:pt idx="2">
                  <c:v>1918.0158000000001</c:v>
                </c:pt>
                <c:pt idx="3">
                  <c:v>2079.5329200000001</c:v>
                </c:pt>
                <c:pt idx="4">
                  <c:v>2079.5329200000001</c:v>
                </c:pt>
                <c:pt idx="5">
                  <c:v>2079.5329200000001</c:v>
                </c:pt>
                <c:pt idx="6">
                  <c:v>2141.9189075999998</c:v>
                </c:pt>
                <c:pt idx="7">
                  <c:v>2141.9189075999998</c:v>
                </c:pt>
                <c:pt idx="8">
                  <c:v>2141.9189075999998</c:v>
                </c:pt>
                <c:pt idx="9">
                  <c:v>2206.1764748279998</c:v>
                </c:pt>
                <c:pt idx="10">
                  <c:v>2206.1764748279998</c:v>
                </c:pt>
                <c:pt idx="11">
                  <c:v>2206.1764748279998</c:v>
                </c:pt>
                <c:pt idx="12">
                  <c:v>2272.3617690728402</c:v>
                </c:pt>
                <c:pt idx="13">
                  <c:v>2272.3617690728402</c:v>
                </c:pt>
                <c:pt idx="14">
                  <c:v>2272.3617690728402</c:v>
                </c:pt>
                <c:pt idx="15">
                  <c:v>2340.532622145025</c:v>
                </c:pt>
                <c:pt idx="16">
                  <c:v>2340.532622145025</c:v>
                </c:pt>
                <c:pt idx="17">
                  <c:v>2340.532622145025</c:v>
                </c:pt>
                <c:pt idx="18">
                  <c:v>2410.7486008093761</c:v>
                </c:pt>
                <c:pt idx="19">
                  <c:v>2410.7486008093761</c:v>
                </c:pt>
                <c:pt idx="20">
                  <c:v>2410.7486008093761</c:v>
                </c:pt>
                <c:pt idx="21">
                  <c:v>2483.0710588336574</c:v>
                </c:pt>
                <c:pt idx="22">
                  <c:v>2483.0710588336574</c:v>
                </c:pt>
                <c:pt idx="23">
                  <c:v>2483.0710588336574</c:v>
                </c:pt>
                <c:pt idx="24">
                  <c:v>2557.5631905986675</c:v>
                </c:pt>
                <c:pt idx="25">
                  <c:v>2557.5631905986675</c:v>
                </c:pt>
                <c:pt idx="26">
                  <c:v>2557.5631905986675</c:v>
                </c:pt>
                <c:pt idx="27">
                  <c:v>2634.2900863166274</c:v>
                </c:pt>
                <c:pt idx="28">
                  <c:v>2634.2900863166274</c:v>
                </c:pt>
                <c:pt idx="29">
                  <c:v>2634.2900863166274</c:v>
                </c:pt>
                <c:pt idx="30">
                  <c:v>2713.3187889061264</c:v>
                </c:pt>
                <c:pt idx="31">
                  <c:v>2713.3187889061264</c:v>
                </c:pt>
                <c:pt idx="32">
                  <c:v>2713.3187889061264</c:v>
                </c:pt>
                <c:pt idx="33">
                  <c:v>2794.7183525733099</c:v>
                </c:pt>
                <c:pt idx="34">
                  <c:v>2794.7183525733099</c:v>
                </c:pt>
                <c:pt idx="35">
                  <c:v>2794.7183525733099</c:v>
                </c:pt>
                <c:pt idx="36">
                  <c:v>2878.5599031505094</c:v>
                </c:pt>
                <c:pt idx="37">
                  <c:v>2878.5599031505094</c:v>
                </c:pt>
                <c:pt idx="38">
                  <c:v>2878.5599031505094</c:v>
                </c:pt>
                <c:pt idx="39">
                  <c:v>2964.9167002450254</c:v>
                </c:pt>
                <c:pt idx="40">
                  <c:v>2964.9167002450254</c:v>
                </c:pt>
                <c:pt idx="41">
                  <c:v>2964.9167002450254</c:v>
                </c:pt>
                <c:pt idx="42">
                  <c:v>3053.8642012523765</c:v>
                </c:pt>
                <c:pt idx="43">
                  <c:v>3053.8642012523765</c:v>
                </c:pt>
                <c:pt idx="44">
                  <c:v>3053.8642012523765</c:v>
                </c:pt>
                <c:pt idx="45">
                  <c:v>3145.4801272899476</c:v>
                </c:pt>
                <c:pt idx="46">
                  <c:v>3145.4801272899476</c:v>
                </c:pt>
                <c:pt idx="47">
                  <c:v>3145.4801272899476</c:v>
                </c:pt>
                <c:pt idx="48">
                  <c:v>3239.8445311086462</c:v>
                </c:pt>
                <c:pt idx="49">
                  <c:v>3239.8445311086462</c:v>
                </c:pt>
                <c:pt idx="50">
                  <c:v>539.97408851810769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6D-4420-9264-CB98337768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4396831"/>
        <c:axId val="30439350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보고서!$I$79</c15:sqref>
                        </c15:formulaRef>
                      </c:ext>
                    </c:extLst>
                    <c:strCache>
                      <c:ptCount val="1"/>
                      <c:pt idx="0">
                        <c:v>연도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보고서!$I$80:$I$130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보고서!$I$80:$I$130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886D-4420-9264-CB98337768C7}"/>
                  </c:ext>
                </c:extLst>
              </c15:ser>
            </c15:filteredBarSeries>
          </c:ext>
        </c:extLst>
      </c:barChart>
      <c:catAx>
        <c:axId val="304396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304393503"/>
        <c:crosses val="autoZero"/>
        <c:auto val="1"/>
        <c:lblAlgn val="ctr"/>
        <c:lblOffset val="100"/>
        <c:tickLblSkip val="2"/>
        <c:noMultiLvlLbl val="0"/>
      </c:catAx>
      <c:valAx>
        <c:axId val="30439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;[Red]\(#,##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304396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073271881126562"/>
          <c:y val="0.83644481655736602"/>
          <c:w val="0.42388191435519512"/>
          <c:h val="0.112378031751255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'양식9,10,11'!$K$55</c:f>
              <c:strCache>
                <c:ptCount val="1"/>
                <c:pt idx="0">
                  <c:v>항만하역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'양식9,10,11'!$M$54:$O$54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'양식9,10,11'!$M$55:$O$55</c:f>
              <c:numCache>
                <c:formatCode>#,##0_);[Red]\(#,##0\)</c:formatCode>
                <c:ptCount val="3"/>
                <c:pt idx="0">
                  <c:v>10415.852000000001</c:v>
                </c:pt>
                <c:pt idx="1">
                  <c:v>-1433.1110000000001</c:v>
                </c:pt>
                <c:pt idx="2">
                  <c:v>6578.7939999999999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3-46D2-A27B-8C8567EBC22A}"/>
            </c:ext>
          </c:extLst>
        </c:ser>
        <c:ser>
          <c:idx val="1"/>
          <c:order val="1"/>
          <c:tx>
            <c:strRef>
              <c:f>'양식9,10,11'!$K$56</c:f>
              <c:strCache>
                <c:ptCount val="1"/>
                <c:pt idx="0">
                  <c:v>화물차운송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'양식9,10,11'!$M$54:$O$54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'양식9,10,11'!$M$56:$O$56</c:f>
              <c:numCache>
                <c:formatCode>#,##0_);[Red]\(#,##0\)</c:formatCode>
                <c:ptCount val="3"/>
                <c:pt idx="0">
                  <c:v>4822.8689999999997</c:v>
                </c:pt>
                <c:pt idx="1">
                  <c:v>8725.2139999999999</c:v>
                </c:pt>
                <c:pt idx="2">
                  <c:v>3532.5729999999999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3-46D2-A27B-8C8567EBC22A}"/>
            </c:ext>
          </c:extLst>
        </c:ser>
        <c:ser>
          <c:idx val="2"/>
          <c:order val="2"/>
          <c:tx>
            <c:strRef>
              <c:f>'양식9,10,11'!$K$57</c:f>
              <c:strCache>
                <c:ptCount val="1"/>
                <c:pt idx="0">
                  <c:v>선박운송</c:v>
                </c:pt>
              </c:strCache>
            </c:strRef>
          </c:tx>
          <c:spPr>
            <a:solidFill>
              <a:srgbClr val="175C2C"/>
            </a:solidFill>
            <a:ln>
              <a:noFill/>
            </a:ln>
            <a:effectLst/>
          </c:spPr>
          <c:invertIfNegative val="0"/>
          <c:cat>
            <c:numRef>
              <c:f>'양식9,10,11'!$M$54:$O$54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'양식9,10,11'!$M$57:$O$57</c:f>
              <c:numCache>
                <c:formatCode>#,##0_);[Red]\(#,##0\)</c:formatCode>
                <c:ptCount val="3"/>
                <c:pt idx="0">
                  <c:v>2154.5529999999999</c:v>
                </c:pt>
                <c:pt idx="1">
                  <c:v>16175.675999999999</c:v>
                </c:pt>
                <c:pt idx="2">
                  <c:v>10594.603999999999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3-46D2-A27B-8C8567EBC22A}"/>
            </c:ext>
          </c:extLst>
        </c:ser>
        <c:ser>
          <c:idx val="3"/>
          <c:order val="3"/>
          <c:tx>
            <c:strRef>
              <c:f>'양식9,10,11'!$K$58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'양식9,10,11'!$M$54:$O$54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'양식9,10,11'!$M$58:$O$58</c:f>
              <c:numCache>
                <c:formatCode>#,##0_);[Red]\(#,##0\)</c:formatCode>
                <c:ptCount val="3"/>
                <c:pt idx="0">
                  <c:v>717.24599999999998</c:v>
                </c:pt>
                <c:pt idx="1">
                  <c:v>139.245</c:v>
                </c:pt>
                <c:pt idx="2">
                  <c:v>2110.1089999999999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63-46D2-A27B-8C8567EBC2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83004191"/>
        <c:axId val="2083008767"/>
      </c:barChart>
      <c:lineChart>
        <c:grouping val="standard"/>
        <c:varyColors val="0"/>
        <c:ser>
          <c:idx val="4"/>
          <c:order val="4"/>
          <c:tx>
            <c:v>부문합계</c:v>
          </c:tx>
          <c:spPr>
            <a:ln w="285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19050">
                <a:solidFill>
                  <a:schemeClr val="tx1"/>
                </a:solidFill>
                <a:prstDash val="sysDash"/>
              </a:ln>
              <a:effectLst/>
            </c:spPr>
          </c:marker>
          <c:dLbls>
            <c:dLbl>
              <c:idx val="0"/>
              <c:layout>
                <c:manualLayout>
                  <c:x val="3.5261087529680395E-3"/>
                  <c:y val="4.03373271370842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363-46D2-A27B-8C8567EBC22A}"/>
                </c:ext>
              </c:extLst>
            </c:dLbl>
            <c:dLbl>
              <c:idx val="1"/>
              <c:layout>
                <c:manualLayout>
                  <c:x val="0"/>
                  <c:y val="-5.18622777476798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363-46D2-A27B-8C8567EBC22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'양식9,10,11'!$M$54:$O$54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'양식9,10,11'!$M$59:$O$59</c:f>
              <c:numCache>
                <c:formatCode>#,##0_);[Red]\(#,##0\)</c:formatCode>
                <c:ptCount val="3"/>
                <c:pt idx="0">
                  <c:v>18110.52</c:v>
                </c:pt>
                <c:pt idx="1">
                  <c:v>23607.023999999998</c:v>
                </c:pt>
                <c:pt idx="2">
                  <c:v>22816.079999999998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363-46D2-A27B-8C8567EBC2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3004191"/>
        <c:axId val="2083008767"/>
      </c:lineChart>
      <c:catAx>
        <c:axId val="2083004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2083008767"/>
        <c:crosses val="autoZero"/>
        <c:auto val="1"/>
        <c:lblAlgn val="ctr"/>
        <c:lblOffset val="100"/>
        <c:noMultiLvlLbl val="0"/>
      </c:catAx>
      <c:valAx>
        <c:axId val="2083008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2083004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9025134374571782"/>
          <c:w val="1"/>
          <c:h val="0.175173804422495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보고서!$E$158</c:f>
              <c:strCache>
                <c:ptCount val="1"/>
                <c:pt idx="0">
                  <c:v>인건비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보고서!$D$159:$D$209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보고서!$E$159:$E$209</c:f>
              <c:numCache>
                <c:formatCode>#,##0;[Red]\(#,##0\);"-"</c:formatCode>
                <c:ptCount val="51"/>
                <c:pt idx="0">
                  <c:v>1125.889554166667</c:v>
                </c:pt>
                <c:pt idx="1">
                  <c:v>1351.0674650000005</c:v>
                </c:pt>
                <c:pt idx="2">
                  <c:v>1351.0674650000005</c:v>
                </c:pt>
                <c:pt idx="3">
                  <c:v>1364.5781396500006</c:v>
                </c:pt>
                <c:pt idx="4">
                  <c:v>1378.2239210465004</c:v>
                </c:pt>
                <c:pt idx="5">
                  <c:v>1392.0061602569654</c:v>
                </c:pt>
                <c:pt idx="6">
                  <c:v>1405.926221859535</c:v>
                </c:pt>
                <c:pt idx="7">
                  <c:v>1419.9854840781304</c:v>
                </c:pt>
                <c:pt idx="8">
                  <c:v>1434.1853389189116</c:v>
                </c:pt>
                <c:pt idx="9">
                  <c:v>1448.5271923081004</c:v>
                </c:pt>
                <c:pt idx="10">
                  <c:v>1463.0124642311819</c:v>
                </c:pt>
                <c:pt idx="11">
                  <c:v>1477.6425888734939</c:v>
                </c:pt>
                <c:pt idx="12">
                  <c:v>1492.4190147622287</c:v>
                </c:pt>
                <c:pt idx="13">
                  <c:v>1507.3432049098508</c:v>
                </c:pt>
                <c:pt idx="14">
                  <c:v>1522.4166369589493</c:v>
                </c:pt>
                <c:pt idx="15">
                  <c:v>1537.6408033285388</c:v>
                </c:pt>
                <c:pt idx="16">
                  <c:v>1553.0172113618244</c:v>
                </c:pt>
                <c:pt idx="17">
                  <c:v>1568.5473834754428</c:v>
                </c:pt>
                <c:pt idx="18">
                  <c:v>1584.2328573101972</c:v>
                </c:pt>
                <c:pt idx="19">
                  <c:v>1600.0751858832989</c:v>
                </c:pt>
                <c:pt idx="20">
                  <c:v>1616.0759377421323</c:v>
                </c:pt>
                <c:pt idx="21">
                  <c:v>1632.2366971195534</c:v>
                </c:pt>
                <c:pt idx="22">
                  <c:v>1648.559064090749</c:v>
                </c:pt>
                <c:pt idx="23">
                  <c:v>1665.0446547316567</c:v>
                </c:pt>
                <c:pt idx="24">
                  <c:v>1681.6951012789732</c:v>
                </c:pt>
                <c:pt idx="25">
                  <c:v>1698.5120522917632</c:v>
                </c:pt>
                <c:pt idx="26">
                  <c:v>1715.4971728146809</c:v>
                </c:pt>
                <c:pt idx="27">
                  <c:v>1732.6521445428275</c:v>
                </c:pt>
                <c:pt idx="28">
                  <c:v>1749.9786659882557</c:v>
                </c:pt>
                <c:pt idx="29">
                  <c:v>1767.4784526481383</c:v>
                </c:pt>
                <c:pt idx="30">
                  <c:v>1785.1532371746198</c:v>
                </c:pt>
                <c:pt idx="31">
                  <c:v>1803.0047695463661</c:v>
                </c:pt>
                <c:pt idx="32">
                  <c:v>1821.0348172418298</c:v>
                </c:pt>
                <c:pt idx="33">
                  <c:v>1839.2451654142483</c:v>
                </c:pt>
                <c:pt idx="34">
                  <c:v>1857.6376170683909</c:v>
                </c:pt>
                <c:pt idx="35">
                  <c:v>1876.2139932390746</c:v>
                </c:pt>
                <c:pt idx="36">
                  <c:v>1894.9761331714653</c:v>
                </c:pt>
                <c:pt idx="37">
                  <c:v>1913.92589450318</c:v>
                </c:pt>
                <c:pt idx="38">
                  <c:v>1933.0651534482117</c:v>
                </c:pt>
                <c:pt idx="39">
                  <c:v>1952.3958049826938</c:v>
                </c:pt>
                <c:pt idx="40">
                  <c:v>1971.9197630325211</c:v>
                </c:pt>
                <c:pt idx="41">
                  <c:v>1991.6389606628463</c:v>
                </c:pt>
                <c:pt idx="42">
                  <c:v>2011.5553502694747</c:v>
                </c:pt>
                <c:pt idx="43">
                  <c:v>2031.6709037721694</c:v>
                </c:pt>
                <c:pt idx="44">
                  <c:v>2051.9876128098913</c:v>
                </c:pt>
                <c:pt idx="45">
                  <c:v>2072.5074889379903</c:v>
                </c:pt>
                <c:pt idx="46">
                  <c:v>2093.2325638273701</c:v>
                </c:pt>
                <c:pt idx="47">
                  <c:v>2114.1648894656437</c:v>
                </c:pt>
                <c:pt idx="48">
                  <c:v>2135.3065383603002</c:v>
                </c:pt>
                <c:pt idx="49">
                  <c:v>2156.6596037439035</c:v>
                </c:pt>
                <c:pt idx="50">
                  <c:v>363.03769996355709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5D-4D4C-9206-01668420988F}"/>
            </c:ext>
          </c:extLst>
        </c:ser>
        <c:ser>
          <c:idx val="3"/>
          <c:order val="2"/>
          <c:tx>
            <c:strRef>
              <c:f>보고서!$F$158</c:f>
              <c:strCache>
                <c:ptCount val="1"/>
                <c:pt idx="0">
                  <c:v>도급용역비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보고서!$D$159:$D$209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보고서!$F$159:$F$209</c:f>
              <c:numCache>
                <c:formatCode>#,##0;[Red]\(#,##0\);"-"</c:formatCode>
                <c:ptCount val="51"/>
                <c:pt idx="0">
                  <c:v>2947.865933694256</c:v>
                </c:pt>
                <c:pt idx="1">
                  <c:v>3537.4391204331068</c:v>
                </c:pt>
                <c:pt idx="2">
                  <c:v>3537.4391204331068</c:v>
                </c:pt>
                <c:pt idx="3">
                  <c:v>3572.8135116374378</c:v>
                </c:pt>
                <c:pt idx="4">
                  <c:v>3608.5416467538125</c:v>
                </c:pt>
                <c:pt idx="5">
                  <c:v>3644.62706322135</c:v>
                </c:pt>
                <c:pt idx="6">
                  <c:v>3681.0733338535638</c:v>
                </c:pt>
                <c:pt idx="7">
                  <c:v>3717.8840671920993</c:v>
                </c:pt>
                <c:pt idx="8">
                  <c:v>3755.0629078640204</c:v>
                </c:pt>
                <c:pt idx="9">
                  <c:v>3792.6135369426602</c:v>
                </c:pt>
                <c:pt idx="10">
                  <c:v>3830.5396723120871</c:v>
                </c:pt>
                <c:pt idx="11">
                  <c:v>3868.8450690352083</c:v>
                </c:pt>
                <c:pt idx="12">
                  <c:v>3907.5335197255604</c:v>
                </c:pt>
                <c:pt idx="13">
                  <c:v>3946.6088549228161</c:v>
                </c:pt>
                <c:pt idx="14">
                  <c:v>3986.0749434720442</c:v>
                </c:pt>
                <c:pt idx="15">
                  <c:v>4025.9356929067649</c:v>
                </c:pt>
                <c:pt idx="16">
                  <c:v>4066.1950498358324</c:v>
                </c:pt>
                <c:pt idx="17">
                  <c:v>4106.8570003341911</c:v>
                </c:pt>
                <c:pt idx="18">
                  <c:v>4147.9255703375329</c:v>
                </c:pt>
                <c:pt idx="19">
                  <c:v>4189.4048260409081</c:v>
                </c:pt>
                <c:pt idx="20">
                  <c:v>4231.2988743013175</c:v>
                </c:pt>
                <c:pt idx="21">
                  <c:v>4273.6118630443307</c:v>
                </c:pt>
                <c:pt idx="22">
                  <c:v>4316.347981674774</c:v>
                </c:pt>
                <c:pt idx="23">
                  <c:v>4359.5114614915219</c:v>
                </c:pt>
                <c:pt idx="24">
                  <c:v>4403.1065761064374</c:v>
                </c:pt>
                <c:pt idx="25">
                  <c:v>4447.1376418675018</c:v>
                </c:pt>
                <c:pt idx="26">
                  <c:v>4491.6090182861772</c:v>
                </c:pt>
                <c:pt idx="27">
                  <c:v>4536.525108469039</c:v>
                </c:pt>
                <c:pt idx="28">
                  <c:v>4581.8903595537295</c:v>
                </c:pt>
                <c:pt idx="29">
                  <c:v>4627.709263149266</c:v>
                </c:pt>
                <c:pt idx="30">
                  <c:v>4673.9863557807594</c:v>
                </c:pt>
                <c:pt idx="31">
                  <c:v>4720.7262193385677</c:v>
                </c:pt>
                <c:pt idx="32">
                  <c:v>4767.9334815319535</c:v>
                </c:pt>
                <c:pt idx="33">
                  <c:v>4815.6128163472722</c:v>
                </c:pt>
                <c:pt idx="34">
                  <c:v>4863.7689445107453</c:v>
                </c:pt>
                <c:pt idx="35">
                  <c:v>4912.4066339558531</c:v>
                </c:pt>
                <c:pt idx="36">
                  <c:v>4961.5307002954123</c:v>
                </c:pt>
                <c:pt idx="37">
                  <c:v>5011.1460072983655</c:v>
                </c:pt>
                <c:pt idx="38">
                  <c:v>5061.2574673713489</c:v>
                </c:pt>
                <c:pt idx="39">
                  <c:v>5111.8700420450632</c:v>
                </c:pt>
                <c:pt idx="40">
                  <c:v>5162.9887424655135</c:v>
                </c:pt>
                <c:pt idx="41">
                  <c:v>5214.6186298901694</c:v>
                </c:pt>
                <c:pt idx="42">
                  <c:v>5266.7648161890711</c:v>
                </c:pt>
                <c:pt idx="43">
                  <c:v>5319.4324643509617</c:v>
                </c:pt>
                <c:pt idx="44">
                  <c:v>5372.6267889944711</c:v>
                </c:pt>
                <c:pt idx="45">
                  <c:v>5426.3530568844162</c:v>
                </c:pt>
                <c:pt idx="46">
                  <c:v>5480.6165874532608</c:v>
                </c:pt>
                <c:pt idx="47">
                  <c:v>5535.4227533277935</c:v>
                </c:pt>
                <c:pt idx="48">
                  <c:v>5590.776980861071</c:v>
                </c:pt>
                <c:pt idx="49">
                  <c:v>5646.6847506696822</c:v>
                </c:pt>
                <c:pt idx="50">
                  <c:v>950.52526636272978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5D-4D4C-9206-01668420988F}"/>
            </c:ext>
          </c:extLst>
        </c:ser>
        <c:ser>
          <c:idx val="4"/>
          <c:order val="3"/>
          <c:tx>
            <c:v>부지임차료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보고서!$G$158:$G$209</c:f>
              <c:numCache>
                <c:formatCode>#,##0;[Red]\(#,##0\);"-"</c:formatCode>
                <c:ptCount val="52"/>
                <c:pt idx="0" formatCode="General">
                  <c:v>0</c:v>
                </c:pt>
                <c:pt idx="1">
                  <c:v>134.2543</c:v>
                </c:pt>
                <c:pt idx="2">
                  <c:v>161.10515999999998</c:v>
                </c:pt>
                <c:pt idx="3">
                  <c:v>161.10515999999998</c:v>
                </c:pt>
                <c:pt idx="4">
                  <c:v>164.3272632</c:v>
                </c:pt>
                <c:pt idx="5">
                  <c:v>164.3272632</c:v>
                </c:pt>
                <c:pt idx="6">
                  <c:v>164.3272632</c:v>
                </c:pt>
                <c:pt idx="7">
                  <c:v>167.61380846400002</c:v>
                </c:pt>
                <c:pt idx="8">
                  <c:v>167.61380846400002</c:v>
                </c:pt>
                <c:pt idx="9">
                  <c:v>167.61380846400002</c:v>
                </c:pt>
                <c:pt idx="10">
                  <c:v>170.96608463327999</c:v>
                </c:pt>
                <c:pt idx="11">
                  <c:v>170.96608463327999</c:v>
                </c:pt>
                <c:pt idx="12">
                  <c:v>170.96608463327999</c:v>
                </c:pt>
                <c:pt idx="13">
                  <c:v>174.38540632594561</c:v>
                </c:pt>
                <c:pt idx="14">
                  <c:v>174.38540632594561</c:v>
                </c:pt>
                <c:pt idx="15">
                  <c:v>174.38540632594561</c:v>
                </c:pt>
                <c:pt idx="16">
                  <c:v>177.87311445246451</c:v>
                </c:pt>
                <c:pt idx="17">
                  <c:v>177.87311445246451</c:v>
                </c:pt>
                <c:pt idx="18">
                  <c:v>177.87311445246451</c:v>
                </c:pt>
                <c:pt idx="19">
                  <c:v>181.43057674151382</c:v>
                </c:pt>
                <c:pt idx="20">
                  <c:v>181.43057674151382</c:v>
                </c:pt>
                <c:pt idx="21">
                  <c:v>181.43057674151382</c:v>
                </c:pt>
                <c:pt idx="22">
                  <c:v>185.05918827634409</c:v>
                </c:pt>
                <c:pt idx="23">
                  <c:v>185.05918827634409</c:v>
                </c:pt>
                <c:pt idx="24">
                  <c:v>185.05918827634409</c:v>
                </c:pt>
                <c:pt idx="25">
                  <c:v>188.76037204187097</c:v>
                </c:pt>
                <c:pt idx="26">
                  <c:v>188.76037204187097</c:v>
                </c:pt>
                <c:pt idx="27">
                  <c:v>188.76037204187097</c:v>
                </c:pt>
                <c:pt idx="28">
                  <c:v>192.53557948270844</c:v>
                </c:pt>
                <c:pt idx="29">
                  <c:v>192.53557948270844</c:v>
                </c:pt>
                <c:pt idx="30">
                  <c:v>192.53557948270844</c:v>
                </c:pt>
                <c:pt idx="31">
                  <c:v>196.38629107236258</c:v>
                </c:pt>
                <c:pt idx="32">
                  <c:v>196.38629107236258</c:v>
                </c:pt>
                <c:pt idx="33">
                  <c:v>196.38629107236258</c:v>
                </c:pt>
                <c:pt idx="34">
                  <c:v>200.31401689380982</c:v>
                </c:pt>
                <c:pt idx="35">
                  <c:v>200.31401689380982</c:v>
                </c:pt>
                <c:pt idx="36">
                  <c:v>200.31401689380982</c:v>
                </c:pt>
                <c:pt idx="37">
                  <c:v>204.32029723168603</c:v>
                </c:pt>
                <c:pt idx="38">
                  <c:v>204.32029723168603</c:v>
                </c:pt>
                <c:pt idx="39">
                  <c:v>204.32029723168603</c:v>
                </c:pt>
                <c:pt idx="40">
                  <c:v>208.40670317631975</c:v>
                </c:pt>
                <c:pt idx="41">
                  <c:v>208.40670317631975</c:v>
                </c:pt>
                <c:pt idx="42">
                  <c:v>208.40670317631975</c:v>
                </c:pt>
                <c:pt idx="43">
                  <c:v>212.57483723984612</c:v>
                </c:pt>
                <c:pt idx="44">
                  <c:v>212.57483723984612</c:v>
                </c:pt>
                <c:pt idx="45">
                  <c:v>212.57483723984612</c:v>
                </c:pt>
                <c:pt idx="46">
                  <c:v>216.82633398464307</c:v>
                </c:pt>
                <c:pt idx="47">
                  <c:v>216.82633398464307</c:v>
                </c:pt>
                <c:pt idx="48">
                  <c:v>216.82633398464307</c:v>
                </c:pt>
                <c:pt idx="49">
                  <c:v>221.16286066433594</c:v>
                </c:pt>
                <c:pt idx="50">
                  <c:v>221.16286066433594</c:v>
                </c:pt>
                <c:pt idx="51">
                  <c:v>36.860476777389316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5D-4D4C-9206-01668420988F}"/>
            </c:ext>
          </c:extLst>
        </c:ser>
        <c:ser>
          <c:idx val="2"/>
          <c:order val="4"/>
          <c:tx>
            <c:strRef>
              <c:f>보고서!$H$158</c:f>
              <c:strCache>
                <c:ptCount val="1"/>
                <c:pt idx="0">
                  <c:v>제경비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보고서!$D$159:$D$209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보고서!$H$159:$H$209</c:f>
              <c:numCache>
                <c:formatCode>#,##0;[Red]\(#,##0\);"-"</c:formatCode>
                <c:ptCount val="51"/>
                <c:pt idx="0">
                  <c:v>2169.4722134413337</c:v>
                </c:pt>
                <c:pt idx="1">
                  <c:v>2614.8214623134099</c:v>
                </c:pt>
                <c:pt idx="2">
                  <c:v>2715.4867234525782</c:v>
                </c:pt>
                <c:pt idx="3">
                  <c:v>2876.45244374808</c:v>
                </c:pt>
                <c:pt idx="4">
                  <c:v>2891.587929672356</c:v>
                </c:pt>
                <c:pt idx="5">
                  <c:v>2906.983236925219</c:v>
                </c:pt>
                <c:pt idx="6">
                  <c:v>2979.5248899710537</c:v>
                </c:pt>
                <c:pt idx="7">
                  <c:v>2995.4541363799331</c:v>
                </c:pt>
                <c:pt idx="8">
                  <c:v>3011.6576816020879</c:v>
                </c:pt>
                <c:pt idx="9">
                  <c:v>3086.7214338815666</c:v>
                </c:pt>
                <c:pt idx="10">
                  <c:v>3103.4887008785836</c:v>
                </c:pt>
                <c:pt idx="11">
                  <c:v>3120.5455825391987</c:v>
                </c:pt>
                <c:pt idx="12">
                  <c:v>3198.2282135294404</c:v>
                </c:pt>
                <c:pt idx="13">
                  <c:v>3215.8803253303886</c:v>
                </c:pt>
                <c:pt idx="14">
                  <c:v>3233.8382556691354</c:v>
                </c:pt>
                <c:pt idx="15">
                  <c:v>3314.2407311045658</c:v>
                </c:pt>
                <c:pt idx="16">
                  <c:v>3332.8272279530961</c:v>
                </c:pt>
                <c:pt idx="17">
                  <c:v>3351.7366878754729</c:v>
                </c:pt>
                <c:pt idx="18">
                  <c:v>3434.9643632786756</c:v>
                </c:pt>
                <c:pt idx="19">
                  <c:v>3454.5376624788973</c:v>
                </c:pt>
                <c:pt idx="20">
                  <c:v>3474.4520657487337</c:v>
                </c:pt>
                <c:pt idx="21">
                  <c:v>3560.6149008088887</c:v>
                </c:pt>
                <c:pt idx="22">
                  <c:v>3581.23046742621</c:v>
                </c:pt>
                <c:pt idx="23">
                  <c:v>3602.2063347174603</c:v>
                </c:pt>
                <c:pt idx="24">
                  <c:v>3691.4191191306759</c:v>
                </c:pt>
                <c:pt idx="25">
                  <c:v>3713.1356469455477</c:v>
                </c:pt>
                <c:pt idx="26">
                  <c:v>3735.2327903496825</c:v>
                </c:pt>
                <c:pt idx="27">
                  <c:v>3827.6153817715308</c:v>
                </c:pt>
                <c:pt idx="28">
                  <c:v>3850.4949851062979</c:v>
                </c:pt>
                <c:pt idx="29">
                  <c:v>3873.7767037277777</c:v>
                </c:pt>
                <c:pt idx="30">
                  <c:v>3969.4542785265771</c:v>
                </c:pt>
                <c:pt idx="31">
                  <c:v>3993.5626956032825</c:v>
                </c:pt>
                <c:pt idx="32">
                  <c:v>4018.0959829140525</c:v>
                </c:pt>
                <c:pt idx="33">
                  <c:v>4117.1993004538926</c:v>
                </c:pt>
                <c:pt idx="34">
                  <c:v>4142.6061089808654</c:v>
                </c:pt>
                <c:pt idx="35">
                  <c:v>4168.4618726455346</c:v>
                </c:pt>
                <c:pt idx="36">
                  <c:v>4271.1275538710061</c:v>
                </c:pt>
                <c:pt idx="37">
                  <c:v>4297.9063995984634</c:v>
                </c:pt>
                <c:pt idx="38">
                  <c:v>4325.1596945250967</c:v>
                </c:pt>
                <c:pt idx="39">
                  <c:v>4431.5305156651075</c:v>
                </c:pt>
                <c:pt idx="40">
                  <c:v>4459.7593546949702</c:v>
                </c:pt>
                <c:pt idx="41">
                  <c:v>4488.4896301122981</c:v>
                </c:pt>
                <c:pt idx="42">
                  <c:v>4598.7148323686433</c:v>
                </c:pt>
                <c:pt idx="43">
                  <c:v>4628.4761880514852</c:v>
                </c:pt>
                <c:pt idx="44">
                  <c:v>4658.7675494619953</c:v>
                </c:pt>
                <c:pt idx="45">
                  <c:v>4773.0031655993898</c:v>
                </c:pt>
                <c:pt idx="46">
                  <c:v>4804.3844009020931</c:v>
                </c:pt>
                <c:pt idx="47">
                  <c:v>4836.3258878121087</c:v>
                </c:pt>
                <c:pt idx="48">
                  <c:v>4954.7350866206161</c:v>
                </c:pt>
                <c:pt idx="49">
                  <c:v>4987.8286929019687</c:v>
                </c:pt>
                <c:pt idx="50">
                  <c:v>1191.4231925935073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5D-4D4C-9206-016684209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92848687"/>
        <c:axId val="199285076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보고서!$D$93</c15:sqref>
                        </c15:formulaRef>
                      </c:ext>
                    </c:extLst>
                    <c:strCache>
                      <c:ptCount val="1"/>
                      <c:pt idx="0">
                        <c:v>연도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보고서!$D$159:$D$209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보고서!$D$94:$D$144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075D-4D4C-9206-01668420988F}"/>
                  </c:ext>
                </c:extLst>
              </c15:ser>
            </c15:filteredBarSeries>
          </c:ext>
        </c:extLst>
      </c:barChart>
      <c:catAx>
        <c:axId val="199284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92850767"/>
        <c:crosses val="autoZero"/>
        <c:auto val="1"/>
        <c:lblAlgn val="ctr"/>
        <c:lblOffset val="100"/>
        <c:tickLblSkip val="2"/>
        <c:noMultiLvlLbl val="0"/>
      </c:catAx>
      <c:valAx>
        <c:axId val="1992850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;[Red]\(#,##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9284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보고서!$D$376</c:f>
              <c:strCache>
                <c:ptCount val="1"/>
                <c:pt idx="0">
                  <c:v>EBITDA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보고서!$E$371:$BC$371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보고서!$E$376:$BC$376</c:f>
              <c:numCache>
                <c:formatCode>#,##0;[Red]\(#,##0\);"-"</c:formatCode>
                <c:ptCount val="51"/>
                <c:pt idx="0">
                  <c:v>1325.8003111977443</c:v>
                </c:pt>
                <c:pt idx="1">
                  <c:v>1964.4431422534835</c:v>
                </c:pt>
                <c:pt idx="2">
                  <c:v>2248.7154561143161</c:v>
                </c:pt>
                <c:pt idx="3">
                  <c:v>2732.5426867644837</c:v>
                </c:pt>
                <c:pt idx="4">
                  <c:v>2668.0332843273318</c:v>
                </c:pt>
                <c:pt idx="5">
                  <c:v>2602.7703213964678</c:v>
                </c:pt>
                <c:pt idx="6">
                  <c:v>2797.8972122018463</c:v>
                </c:pt>
                <c:pt idx="7">
                  <c:v>2731.0979702358368</c:v>
                </c:pt>
                <c:pt idx="8">
                  <c:v>2663.5157295009799</c:v>
                </c:pt>
                <c:pt idx="9">
                  <c:v>2864.1682825748944</c:v>
                </c:pt>
                <c:pt idx="10">
                  <c:v>2794.9896082853688</c:v>
                </c:pt>
                <c:pt idx="11">
                  <c:v>2724.9972052593212</c:v>
                </c:pt>
                <c:pt idx="12">
                  <c:v>2931.3202719075407</c:v>
                </c:pt>
                <c:pt idx="13">
                  <c:v>2859.6686347617151</c:v>
                </c:pt>
                <c:pt idx="14">
                  <c:v>2787.171183824642</c:v>
                </c:pt>
                <c:pt idx="15">
                  <c:v>2999.3126772459009</c:v>
                </c:pt>
                <c:pt idx="16">
                  <c:v>2925.0904154350192</c:v>
                </c:pt>
                <c:pt idx="17">
                  <c:v>2849.9888329006662</c:v>
                </c:pt>
                <c:pt idx="18">
                  <c:v>3068.0997419414671</c:v>
                </c:pt>
                <c:pt idx="19">
                  <c:v>2991.2048584647673</c:v>
                </c:pt>
                <c:pt idx="20">
                  <c:v>2913.3956550756884</c:v>
                </c:pt>
                <c:pt idx="21">
                  <c:v>3137.6300536485533</c:v>
                </c:pt>
                <c:pt idx="22">
                  <c:v>3057.9560014295921</c:v>
                </c:pt>
                <c:pt idx="23">
                  <c:v>2977.3310636806882</c:v>
                </c:pt>
                <c:pt idx="24">
                  <c:v>3207.8461154266415</c:v>
                </c:pt>
                <c:pt idx="25">
                  <c:v>3125.2815708379148</c:v>
                </c:pt>
                <c:pt idx="26">
                  <c:v>3041.7279304921854</c:v>
                </c:pt>
                <c:pt idx="27">
                  <c:v>3278.6838882380293</c:v>
                </c:pt>
                <c:pt idx="28">
                  <c:v>3193.112512373144</c:v>
                </c:pt>
                <c:pt idx="29">
                  <c:v>3106.5121034962435</c:v>
                </c:pt>
                <c:pt idx="30">
                  <c:v>3350.0723030249414</c:v>
                </c:pt>
                <c:pt idx="31">
                  <c:v>3261.3724900186812</c:v>
                </c:pt>
                <c:pt idx="32">
                  <c:v>3171.601892819061</c:v>
                </c:pt>
                <c:pt idx="33">
                  <c:v>3421.9327404374167</c:v>
                </c:pt>
                <c:pt idx="34">
                  <c:v>3329.977352092827</c:v>
                </c:pt>
                <c:pt idx="35">
                  <c:v>3236.9075228123647</c:v>
                </c:pt>
                <c:pt idx="36">
                  <c:v>3494.1784761634681</c:v>
                </c:pt>
                <c:pt idx="37">
                  <c:v>3398.8345621013432</c:v>
                </c:pt>
                <c:pt idx="38">
                  <c:v>3302.3305481566949</c:v>
                </c:pt>
                <c:pt idx="39">
                  <c:v>3566.7140896858473</c:v>
                </c:pt>
                <c:pt idx="40">
                  <c:v>3467.8425921857061</c:v>
                </c:pt>
                <c:pt idx="41">
                  <c:v>3367.763231713398</c:v>
                </c:pt>
                <c:pt idx="42">
                  <c:v>3639.4348341546488</c:v>
                </c:pt>
                <c:pt idx="43">
                  <c:v>3536.8902768072226</c:v>
                </c:pt>
                <c:pt idx="44">
                  <c:v>3433.0878817154812</c:v>
                </c:pt>
                <c:pt idx="45">
                  <c:v>3712.225964921894</c:v>
                </c:pt>
                <c:pt idx="46">
                  <c:v>3605.8561241609659</c:v>
                </c:pt>
                <c:pt idx="47">
                  <c:v>3498.1761457381454</c:v>
                </c:pt>
                <c:pt idx="48">
                  <c:v>3784.9620241318589</c:v>
                </c:pt>
                <c:pt idx="49">
                  <c:v>3674.6075826582928</c:v>
                </c:pt>
                <c:pt idx="50">
                  <c:v>239.31061274251397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F6-4398-AD85-D55DC6B116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2209679"/>
        <c:axId val="30220759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보고서!$D$371</c15:sqref>
                        </c15:formulaRef>
                      </c:ext>
                    </c:extLst>
                    <c:strCache>
                      <c:ptCount val="1"/>
                      <c:pt idx="0">
                        <c:v>　구 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보고서!$E$371:$BC$371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보고서!$E$371:$BC$371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EEF6-4398-AD85-D55DC6B11608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보고서!$D$372</c15:sqref>
                        </c15:formulaRef>
                      </c:ext>
                    </c:extLst>
                    <c:strCache>
                      <c:ptCount val="1"/>
                      <c:pt idx="0">
                        <c:v>영업수익(A)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보고서!$E$371:$BC$371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보고서!$E$372:$BC$372</c15:sqref>
                        </c15:formulaRef>
                      </c:ext>
                    </c:extLst>
                    <c:numCache>
                      <c:formatCode>#,##0;[Red]\(#,##0\);"-"</c:formatCode>
                      <c:ptCount val="51"/>
                      <c:pt idx="0">
                        <c:v>7703.2823125000004</c:v>
                      </c:pt>
                      <c:pt idx="1">
                        <c:v>9628.8763500000005</c:v>
                      </c:pt>
                      <c:pt idx="2">
                        <c:v>10013.813925</c:v>
                      </c:pt>
                      <c:pt idx="3">
                        <c:v>10710.714045000001</c:v>
                      </c:pt>
                      <c:pt idx="4">
                        <c:v>10710.714045000001</c:v>
                      </c:pt>
                      <c:pt idx="5">
                        <c:v>10710.714045000001</c:v>
                      </c:pt>
                      <c:pt idx="6">
                        <c:v>11032.035466349998</c:v>
                      </c:pt>
                      <c:pt idx="7">
                        <c:v>11032.035466349998</c:v>
                      </c:pt>
                      <c:pt idx="8">
                        <c:v>11032.035466349998</c:v>
                      </c:pt>
                      <c:pt idx="9">
                        <c:v>11362.996530340501</c:v>
                      </c:pt>
                      <c:pt idx="10">
                        <c:v>11362.996530340501</c:v>
                      </c:pt>
                      <c:pt idx="11">
                        <c:v>11362.996530340501</c:v>
                      </c:pt>
                      <c:pt idx="12">
                        <c:v>11703.886426250716</c:v>
                      </c:pt>
                      <c:pt idx="13">
                        <c:v>11703.886426250716</c:v>
                      </c:pt>
                      <c:pt idx="14">
                        <c:v>11703.886426250716</c:v>
                      </c:pt>
                      <c:pt idx="15">
                        <c:v>12055.003019038237</c:v>
                      </c:pt>
                      <c:pt idx="16">
                        <c:v>12055.003019038237</c:v>
                      </c:pt>
                      <c:pt idx="17">
                        <c:v>12055.003019038237</c:v>
                      </c:pt>
                      <c:pt idx="18">
                        <c:v>12416.653109609386</c:v>
                      </c:pt>
                      <c:pt idx="19">
                        <c:v>12416.653109609386</c:v>
                      </c:pt>
                      <c:pt idx="20">
                        <c:v>12416.653109609386</c:v>
                      </c:pt>
                      <c:pt idx="21">
                        <c:v>12789.152702897669</c:v>
                      </c:pt>
                      <c:pt idx="22">
                        <c:v>12789.152702897669</c:v>
                      </c:pt>
                      <c:pt idx="23">
                        <c:v>12789.152702897669</c:v>
                      </c:pt>
                      <c:pt idx="24">
                        <c:v>13172.827283984598</c:v>
                      </c:pt>
                      <c:pt idx="25">
                        <c:v>13172.827283984598</c:v>
                      </c:pt>
                      <c:pt idx="26">
                        <c:v>13172.827283984598</c:v>
                      </c:pt>
                      <c:pt idx="27">
                        <c:v>13568.012102504134</c:v>
                      </c:pt>
                      <c:pt idx="28">
                        <c:v>13568.012102504134</c:v>
                      </c:pt>
                      <c:pt idx="29">
                        <c:v>13568.012102504134</c:v>
                      </c:pt>
                      <c:pt idx="30">
                        <c:v>13975.05246557926</c:v>
                      </c:pt>
                      <c:pt idx="31">
                        <c:v>13975.05246557926</c:v>
                      </c:pt>
                      <c:pt idx="32">
                        <c:v>13975.05246557926</c:v>
                      </c:pt>
                      <c:pt idx="33">
                        <c:v>14394.304039546638</c:v>
                      </c:pt>
                      <c:pt idx="34">
                        <c:v>14394.304039546638</c:v>
                      </c:pt>
                      <c:pt idx="35">
                        <c:v>14394.304039546638</c:v>
                      </c:pt>
                      <c:pt idx="36">
                        <c:v>14826.133160733038</c:v>
                      </c:pt>
                      <c:pt idx="37">
                        <c:v>14826.133160733038</c:v>
                      </c:pt>
                      <c:pt idx="38">
                        <c:v>14826.133160733038</c:v>
                      </c:pt>
                      <c:pt idx="39">
                        <c:v>15270.917155555031</c:v>
                      </c:pt>
                      <c:pt idx="40">
                        <c:v>15270.917155555031</c:v>
                      </c:pt>
                      <c:pt idx="41">
                        <c:v>15270.917155555031</c:v>
                      </c:pt>
                      <c:pt idx="42">
                        <c:v>15729.044670221683</c:v>
                      </c:pt>
                      <c:pt idx="43">
                        <c:v>15729.044670221683</c:v>
                      </c:pt>
                      <c:pt idx="44">
                        <c:v>15729.044670221683</c:v>
                      </c:pt>
                      <c:pt idx="45">
                        <c:v>16200.916010328334</c:v>
                      </c:pt>
                      <c:pt idx="46">
                        <c:v>16200.916010328334</c:v>
                      </c:pt>
                      <c:pt idx="47">
                        <c:v>16200.916010328334</c:v>
                      </c:pt>
                      <c:pt idx="48">
                        <c:v>16686.943490638183</c:v>
                      </c:pt>
                      <c:pt idx="49">
                        <c:v>16686.943490638183</c:v>
                      </c:pt>
                      <c:pt idx="50">
                        <c:v>2781.1572484396975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EF6-4398-AD85-D55DC6B1160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보고서!$D$373</c15:sqref>
                        </c15:formulaRef>
                      </c:ext>
                    </c:extLst>
                    <c:strCache>
                      <c:ptCount val="1"/>
                      <c:pt idx="0">
                        <c:v>영업비용(B)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보고서!$E$371:$BC$371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보고서!$E$373:$BC$373</c15:sqref>
                        </c15:formulaRef>
                      </c:ext>
                    </c:extLst>
                    <c:numCache>
                      <c:formatCode>#,##0;[Red]\(#,##0\);"-"</c:formatCode>
                      <c:ptCount val="51"/>
                      <c:pt idx="0">
                        <c:v>7098.620890191145</c:v>
                      </c:pt>
                      <c:pt idx="1">
                        <c:v>8529.7998744131837</c:v>
                      </c:pt>
                      <c:pt idx="2">
                        <c:v>8630.4651355523511</c:v>
                      </c:pt>
                      <c:pt idx="3">
                        <c:v>8843.5380249021837</c:v>
                      </c:pt>
                      <c:pt idx="4">
                        <c:v>8908.0474273393356</c:v>
                      </c:pt>
                      <c:pt idx="5">
                        <c:v>8975.0103767224664</c:v>
                      </c:pt>
                      <c:pt idx="6">
                        <c:v>9101.5449045575388</c:v>
                      </c:pt>
                      <c:pt idx="7">
                        <c:v>9168.3441465235483</c:v>
                      </c:pt>
                      <c:pt idx="8">
                        <c:v>9235.9263872584052</c:v>
                      </c:pt>
                      <c:pt idx="9">
                        <c:v>9366.2348981749928</c:v>
                      </c:pt>
                      <c:pt idx="10">
                        <c:v>9437.2904948721662</c:v>
                      </c:pt>
                      <c:pt idx="11">
                        <c:v>9507.6582823797435</c:v>
                      </c:pt>
                      <c:pt idx="12">
                        <c:v>9642.2251116417392</c:v>
                      </c:pt>
                      <c:pt idx="13">
                        <c:v>9713.8767487875648</c:v>
                      </c:pt>
                      <c:pt idx="14">
                        <c:v>9786.3741997246379</c:v>
                      </c:pt>
                      <c:pt idx="15">
                        <c:v>9948.9230547894294</c:v>
                      </c:pt>
                      <c:pt idx="16">
                        <c:v>10027.860067740017</c:v>
                      </c:pt>
                      <c:pt idx="17">
                        <c:v>10102.96165027437</c:v>
                      </c:pt>
                      <c:pt idx="18">
                        <c:v>10246.500831804718</c:v>
                      </c:pt>
                      <c:pt idx="19">
                        <c:v>10323.395715281418</c:v>
                      </c:pt>
                      <c:pt idx="20">
                        <c:v>10403.492876612183</c:v>
                      </c:pt>
                      <c:pt idx="21">
                        <c:v>10552.215662915938</c:v>
                      </c:pt>
                      <c:pt idx="22">
                        <c:v>10631.889715134899</c:v>
                      </c:pt>
                      <c:pt idx="23">
                        <c:v>10712.514652883803</c:v>
                      </c:pt>
                      <c:pt idx="24">
                        <c:v>10865.674182224779</c:v>
                      </c:pt>
                      <c:pt idx="25">
                        <c:v>10950.764817255449</c:v>
                      </c:pt>
                      <c:pt idx="26">
                        <c:v>11034.823675689568</c:v>
                      </c:pt>
                      <c:pt idx="27">
                        <c:v>11193.052536463259</c:v>
                      </c:pt>
                      <c:pt idx="28">
                        <c:v>11278.623912328145</c:v>
                      </c:pt>
                      <c:pt idx="29">
                        <c:v>11365.224321205045</c:v>
                      </c:pt>
                      <c:pt idx="30">
                        <c:v>10917.79276727262</c:v>
                      </c:pt>
                      <c:pt idx="31">
                        <c:v>10884.310236783114</c:v>
                      </c:pt>
                      <c:pt idx="32">
                        <c:v>10974.080833982734</c:v>
                      </c:pt>
                      <c:pt idx="33">
                        <c:v>11143.001560331757</c:v>
                      </c:pt>
                      <c:pt idx="34">
                        <c:v>11234.956948676347</c:v>
                      </c:pt>
                      <c:pt idx="35">
                        <c:v>11331.106068109941</c:v>
                      </c:pt>
                      <c:pt idx="36">
                        <c:v>11506.280093975864</c:v>
                      </c:pt>
                      <c:pt idx="37">
                        <c:v>11601.624008037988</c:v>
                      </c:pt>
                      <c:pt idx="38">
                        <c:v>11698.128021982637</c:v>
                      </c:pt>
                      <c:pt idx="39">
                        <c:v>11878.528475275478</c:v>
                      </c:pt>
                      <c:pt idx="40">
                        <c:v>11980.799757921175</c:v>
                      </c:pt>
                      <c:pt idx="41">
                        <c:v>12081.559075422594</c:v>
                      </c:pt>
                      <c:pt idx="42">
                        <c:v>12268.014987647995</c:v>
                      </c:pt>
                      <c:pt idx="43">
                        <c:v>12370.559544995422</c:v>
                      </c:pt>
                      <c:pt idx="44">
                        <c:v>12474.361940087163</c:v>
                      </c:pt>
                      <c:pt idx="45">
                        <c:v>12709.795792452755</c:v>
                      </c:pt>
                      <c:pt idx="46">
                        <c:v>12824.705752306754</c:v>
                      </c:pt>
                      <c:pt idx="47">
                        <c:v>12932.385730729575</c:v>
                      </c:pt>
                      <c:pt idx="48">
                        <c:v>13131.62733264571</c:v>
                      </c:pt>
                      <c:pt idx="49">
                        <c:v>13241.981774119276</c:v>
                      </c:pt>
                      <c:pt idx="50">
                        <c:v>4398.7601838752134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EEF6-4398-AD85-D55DC6B11608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보고서!$D$374</c15:sqref>
                        </c15:formulaRef>
                      </c:ext>
                    </c:extLst>
                    <c:strCache>
                      <c:ptCount val="1"/>
                      <c:pt idx="0">
                        <c:v>영업이익(C=A-B)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보고서!$E$371:$BC$371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보고서!$E$374:$BC$374</c15:sqref>
                        </c15:formulaRef>
                      </c:ext>
                    </c:extLst>
                    <c:numCache>
                      <c:formatCode>#,##0;[Red]\(#,##0\);"-"</c:formatCode>
                      <c:ptCount val="51"/>
                      <c:pt idx="0">
                        <c:v>604.66142230885544</c:v>
                      </c:pt>
                      <c:pt idx="1">
                        <c:v>1099.0764755868167</c:v>
                      </c:pt>
                      <c:pt idx="2">
                        <c:v>1383.3487894476493</c:v>
                      </c:pt>
                      <c:pt idx="3">
                        <c:v>1867.1760200978169</c:v>
                      </c:pt>
                      <c:pt idx="4">
                        <c:v>1802.666617660665</c:v>
                      </c:pt>
                      <c:pt idx="5">
                        <c:v>1735.7036682775342</c:v>
                      </c:pt>
                      <c:pt idx="6">
                        <c:v>1930.4905617924596</c:v>
                      </c:pt>
                      <c:pt idx="7">
                        <c:v>1863.6913198264501</c:v>
                      </c:pt>
                      <c:pt idx="8">
                        <c:v>1796.1090790915932</c:v>
                      </c:pt>
                      <c:pt idx="9">
                        <c:v>1996.7616321655078</c:v>
                      </c:pt>
                      <c:pt idx="10">
                        <c:v>1925.7060354683344</c:v>
                      </c:pt>
                      <c:pt idx="11">
                        <c:v>1855.3382479607571</c:v>
                      </c:pt>
                      <c:pt idx="12">
                        <c:v>2061.6613146089767</c:v>
                      </c:pt>
                      <c:pt idx="13">
                        <c:v>1990.0096774631511</c:v>
                      </c:pt>
                      <c:pt idx="14">
                        <c:v>1917.5122265260779</c:v>
                      </c:pt>
                      <c:pt idx="15">
                        <c:v>2106.0799642488073</c:v>
                      </c:pt>
                      <c:pt idx="16">
                        <c:v>2027.1429512982195</c:v>
                      </c:pt>
                      <c:pt idx="17">
                        <c:v>1952.0413687638666</c:v>
                      </c:pt>
                      <c:pt idx="18">
                        <c:v>2170.1522778046674</c:v>
                      </c:pt>
                      <c:pt idx="19">
                        <c:v>2093.2573943279676</c:v>
                      </c:pt>
                      <c:pt idx="20">
                        <c:v>2013.1602329972029</c:v>
                      </c:pt>
                      <c:pt idx="21">
                        <c:v>2236.9370399817308</c:v>
                      </c:pt>
                      <c:pt idx="22">
                        <c:v>2157.2629877627696</c:v>
                      </c:pt>
                      <c:pt idx="23">
                        <c:v>2076.6380500138657</c:v>
                      </c:pt>
                      <c:pt idx="24">
                        <c:v>2307.153101759819</c:v>
                      </c:pt>
                      <c:pt idx="25">
                        <c:v>2222.0624667291486</c:v>
                      </c:pt>
                      <c:pt idx="26">
                        <c:v>2138.0036082950301</c:v>
                      </c:pt>
                      <c:pt idx="27">
                        <c:v>2374.9595660408741</c:v>
                      </c:pt>
                      <c:pt idx="28">
                        <c:v>2289.3881901759887</c:v>
                      </c:pt>
                      <c:pt idx="29">
                        <c:v>2202.7877812990882</c:v>
                      </c:pt>
                      <c:pt idx="30">
                        <c:v>3057.2596983066396</c:v>
                      </c:pt>
                      <c:pt idx="31">
                        <c:v>3090.7422287961454</c:v>
                      </c:pt>
                      <c:pt idx="32">
                        <c:v>3000.9716315965252</c:v>
                      </c:pt>
                      <c:pt idx="33">
                        <c:v>3251.3024792148808</c:v>
                      </c:pt>
                      <c:pt idx="34">
                        <c:v>3159.3470908702911</c:v>
                      </c:pt>
                      <c:pt idx="35">
                        <c:v>3063.1979714366971</c:v>
                      </c:pt>
                      <c:pt idx="36">
                        <c:v>3319.853066757174</c:v>
                      </c:pt>
                      <c:pt idx="37">
                        <c:v>3224.5091526950491</c:v>
                      </c:pt>
                      <c:pt idx="38">
                        <c:v>3128.0051387504009</c:v>
                      </c:pt>
                      <c:pt idx="39">
                        <c:v>3392.3886802795532</c:v>
                      </c:pt>
                      <c:pt idx="40">
                        <c:v>3290.1173976338559</c:v>
                      </c:pt>
                      <c:pt idx="41">
                        <c:v>3189.358080132437</c:v>
                      </c:pt>
                      <c:pt idx="42">
                        <c:v>3461.0296825736878</c:v>
                      </c:pt>
                      <c:pt idx="43">
                        <c:v>3358.4851252262615</c:v>
                      </c:pt>
                      <c:pt idx="44">
                        <c:v>3254.6827301345202</c:v>
                      </c:pt>
                      <c:pt idx="45">
                        <c:v>3491.1202178755793</c:v>
                      </c:pt>
                      <c:pt idx="46">
                        <c:v>3376.2102580215796</c:v>
                      </c:pt>
                      <c:pt idx="47">
                        <c:v>3268.5302795987591</c:v>
                      </c:pt>
                      <c:pt idx="48">
                        <c:v>3555.3161579924727</c:v>
                      </c:pt>
                      <c:pt idx="49">
                        <c:v>3444.9617165189065</c:v>
                      </c:pt>
                      <c:pt idx="50">
                        <c:v>-1617.602935435516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EEF6-4398-AD85-D55DC6B11608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보고서!$D$375</c15:sqref>
                        </c15:formulaRef>
                      </c:ext>
                    </c:extLst>
                    <c:strCache>
                      <c:ptCount val="1"/>
                      <c:pt idx="0">
                        <c:v>감가상각비 등(D)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보고서!$E$371:$BC$371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보고서!$E$375:$BC$375</c15:sqref>
                        </c15:formulaRef>
                      </c:ext>
                    </c:extLst>
                    <c:numCache>
                      <c:formatCode>#,##0;[Red]\(#,##0\);"-"</c:formatCode>
                      <c:ptCount val="51"/>
                      <c:pt idx="0">
                        <c:v>721.13888888888891</c:v>
                      </c:pt>
                      <c:pt idx="1">
                        <c:v>865.36666666666667</c:v>
                      </c:pt>
                      <c:pt idx="2">
                        <c:v>865.36666666666667</c:v>
                      </c:pt>
                      <c:pt idx="3">
                        <c:v>865.36666666666667</c:v>
                      </c:pt>
                      <c:pt idx="4">
                        <c:v>865.36666666666667</c:v>
                      </c:pt>
                      <c:pt idx="5">
                        <c:v>867.06665311893335</c:v>
                      </c:pt>
                      <c:pt idx="6">
                        <c:v>867.40665040938666</c:v>
                      </c:pt>
                      <c:pt idx="7">
                        <c:v>867.40665040938666</c:v>
                      </c:pt>
                      <c:pt idx="8">
                        <c:v>867.40665040938666</c:v>
                      </c:pt>
                      <c:pt idx="9">
                        <c:v>867.40665040938666</c:v>
                      </c:pt>
                      <c:pt idx="10">
                        <c:v>869.28357281703427</c:v>
                      </c:pt>
                      <c:pt idx="11">
                        <c:v>869.65895729856379</c:v>
                      </c:pt>
                      <c:pt idx="12">
                        <c:v>869.65895729856379</c:v>
                      </c:pt>
                      <c:pt idx="13">
                        <c:v>869.65895729856379</c:v>
                      </c:pt>
                      <c:pt idx="14">
                        <c:v>869.65895729856379</c:v>
                      </c:pt>
                      <c:pt idx="15">
                        <c:v>893.2327129970937</c:v>
                      </c:pt>
                      <c:pt idx="16">
                        <c:v>897.94746413679957</c:v>
                      </c:pt>
                      <c:pt idx="17">
                        <c:v>897.94746413679957</c:v>
                      </c:pt>
                      <c:pt idx="18">
                        <c:v>897.94746413679957</c:v>
                      </c:pt>
                      <c:pt idx="19">
                        <c:v>897.94746413679957</c:v>
                      </c:pt>
                      <c:pt idx="20">
                        <c:v>900.23542207848539</c:v>
                      </c:pt>
                      <c:pt idx="21">
                        <c:v>900.69301366682237</c:v>
                      </c:pt>
                      <c:pt idx="22">
                        <c:v>900.69301366682237</c:v>
                      </c:pt>
                      <c:pt idx="23">
                        <c:v>900.69301366682237</c:v>
                      </c:pt>
                      <c:pt idx="24">
                        <c:v>900.69301366682237</c:v>
                      </c:pt>
                      <c:pt idx="25">
                        <c:v>903.21910410876649</c:v>
                      </c:pt>
                      <c:pt idx="26">
                        <c:v>903.72432219715529</c:v>
                      </c:pt>
                      <c:pt idx="27">
                        <c:v>903.72432219715529</c:v>
                      </c:pt>
                      <c:pt idx="28">
                        <c:v>903.72432219715529</c:v>
                      </c:pt>
                      <c:pt idx="29">
                        <c:v>903.72432219715529</c:v>
                      </c:pt>
                      <c:pt idx="30">
                        <c:v>292.81260471830183</c:v>
                      </c:pt>
                      <c:pt idx="31">
                        <c:v>170.63026122253575</c:v>
                      </c:pt>
                      <c:pt idx="32">
                        <c:v>170.63026122253575</c:v>
                      </c:pt>
                      <c:pt idx="33">
                        <c:v>170.63026122253575</c:v>
                      </c:pt>
                      <c:pt idx="34">
                        <c:v>170.63026122253575</c:v>
                      </c:pt>
                      <c:pt idx="35">
                        <c:v>173.70955137566776</c:v>
                      </c:pt>
                      <c:pt idx="36">
                        <c:v>174.32540940629414</c:v>
                      </c:pt>
                      <c:pt idx="37">
                        <c:v>174.32540940629414</c:v>
                      </c:pt>
                      <c:pt idx="38">
                        <c:v>174.32540940629414</c:v>
                      </c:pt>
                      <c:pt idx="39">
                        <c:v>174.32540940629414</c:v>
                      </c:pt>
                      <c:pt idx="40">
                        <c:v>177.72519455184991</c:v>
                      </c:pt>
                      <c:pt idx="41">
                        <c:v>178.40515158096107</c:v>
                      </c:pt>
                      <c:pt idx="42">
                        <c:v>178.40515158096107</c:v>
                      </c:pt>
                      <c:pt idx="43">
                        <c:v>178.40515158096107</c:v>
                      </c:pt>
                      <c:pt idx="44">
                        <c:v>178.40515158096107</c:v>
                      </c:pt>
                      <c:pt idx="45">
                        <c:v>221.10574704631472</c:v>
                      </c:pt>
                      <c:pt idx="46">
                        <c:v>229.64586613938616</c:v>
                      </c:pt>
                      <c:pt idx="47">
                        <c:v>229.64586613938616</c:v>
                      </c:pt>
                      <c:pt idx="48">
                        <c:v>229.64586613938616</c:v>
                      </c:pt>
                      <c:pt idx="49">
                        <c:v>229.64586613938616</c:v>
                      </c:pt>
                      <c:pt idx="50">
                        <c:v>1856.9135481780299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EEF6-4398-AD85-D55DC6B11608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보고서!$D$377</c15:sqref>
                        </c15:formulaRef>
                      </c:ext>
                    </c:extLst>
                    <c:strCache>
                      <c:ptCount val="1"/>
                      <c:pt idx="0">
                        <c:v>영업이익률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보고서!$E$371:$BC$371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보고서!$E$377:$BC$377</c15:sqref>
                        </c15:formulaRef>
                      </c:ext>
                    </c:extLst>
                    <c:numCache>
                      <c:formatCode>0.00%</c:formatCode>
                      <c:ptCount val="51"/>
                      <c:pt idx="0">
                        <c:v>7.8493997464909274E-2</c:v>
                      </c:pt>
                      <c:pt idx="1">
                        <c:v>0.11414379369268945</c:v>
                      </c:pt>
                      <c:pt idx="2">
                        <c:v>0.13814404779322373</c:v>
                      </c:pt>
                      <c:pt idx="3">
                        <c:v>0.17432787508405717</c:v>
                      </c:pt>
                      <c:pt idx="4">
                        <c:v>0.16830498975950067</c:v>
                      </c:pt>
                      <c:pt idx="5">
                        <c:v>0.16205303035681354</c:v>
                      </c:pt>
                      <c:pt idx="6">
                        <c:v>0.17498951736339655</c:v>
                      </c:pt>
                      <c:pt idx="7">
                        <c:v>0.16893449314146025</c:v>
                      </c:pt>
                      <c:pt idx="8">
                        <c:v>0.16280849391484456</c:v>
                      </c:pt>
                      <c:pt idx="9">
                        <c:v>0.17572491788006145</c:v>
                      </c:pt>
                      <c:pt idx="10">
                        <c:v>0.16947167327970919</c:v>
                      </c:pt>
                      <c:pt idx="11">
                        <c:v>0.16327895929623773</c:v>
                      </c:pt>
                      <c:pt idx="12">
                        <c:v>0.17615185584720511</c:v>
                      </c:pt>
                      <c:pt idx="13">
                        <c:v>0.17002981787312518</c:v>
                      </c:pt>
                      <c:pt idx="14">
                        <c:v>0.1638355121274313</c:v>
                      </c:pt>
                      <c:pt idx="15">
                        <c:v>0.17470588443011714</c:v>
                      </c:pt>
                      <c:pt idx="16">
                        <c:v>0.16815781365602242</c:v>
                      </c:pt>
                      <c:pt idx="17">
                        <c:v>0.16192790376585098</c:v>
                      </c:pt>
                      <c:pt idx="18">
                        <c:v>0.17477755548515425</c:v>
                      </c:pt>
                      <c:pt idx="19">
                        <c:v>0.16858467220188122</c:v>
                      </c:pt>
                      <c:pt idx="20">
                        <c:v>0.1621338870648803</c:v>
                      </c:pt>
                      <c:pt idx="21">
                        <c:v>0.17490893196348362</c:v>
                      </c:pt>
                      <c:pt idx="22">
                        <c:v>0.16867911720797527</c:v>
                      </c:pt>
                      <c:pt idx="23">
                        <c:v>0.1623749515121011</c:v>
                      </c:pt>
                      <c:pt idx="24">
                        <c:v>0.17514486844937491</c:v>
                      </c:pt>
                      <c:pt idx="25">
                        <c:v>0.16868531096818612</c:v>
                      </c:pt>
                      <c:pt idx="26">
                        <c:v>0.16230407961807827</c:v>
                      </c:pt>
                      <c:pt idx="27">
                        <c:v>0.1750410854662009</c:v>
                      </c:pt>
                      <c:pt idx="28">
                        <c:v>0.1687342385074565</c:v>
                      </c:pt>
                      <c:pt idx="29">
                        <c:v>0.16235154897101972</c:v>
                      </c:pt>
                      <c:pt idx="30">
                        <c:v>0.2187655256276648</c:v>
                      </c:pt>
                      <c:pt idx="31">
                        <c:v>0.22116140432450501</c:v>
                      </c:pt>
                      <c:pt idx="32">
                        <c:v>0.21473777211126457</c:v>
                      </c:pt>
                      <c:pt idx="33">
                        <c:v>0.22587423957992786</c:v>
                      </c:pt>
                      <c:pt idx="34">
                        <c:v>0.21948592180562262</c:v>
                      </c:pt>
                      <c:pt idx="35">
                        <c:v>0.2128062574627384</c:v>
                      </c:pt>
                      <c:pt idx="36">
                        <c:v>0.22391901049086713</c:v>
                      </c:pt>
                      <c:pt idx="37">
                        <c:v>0.21748820934882404</c:v>
                      </c:pt>
                      <c:pt idx="38">
                        <c:v>0.21097916124447821</c:v>
                      </c:pt>
                      <c:pt idx="39">
                        <c:v>0.22214701616959004</c:v>
                      </c:pt>
                      <c:pt idx="40">
                        <c:v>0.21544988844609278</c:v>
                      </c:pt>
                      <c:pt idx="41">
                        <c:v>0.20885177017493406</c:v>
                      </c:pt>
                      <c:pt idx="42">
                        <c:v>0.22004067984663614</c:v>
                      </c:pt>
                      <c:pt idx="43">
                        <c:v>0.2135212402050434</c:v>
                      </c:pt>
                      <c:pt idx="44">
                        <c:v>0.20692183145085119</c:v>
                      </c:pt>
                      <c:pt idx="45">
                        <c:v>0.21548906343628571</c:v>
                      </c:pt>
                      <c:pt idx="46">
                        <c:v>0.20839625709245041</c:v>
                      </c:pt>
                      <c:pt idx="47">
                        <c:v>0.20174972066486985</c:v>
                      </c:pt>
                      <c:pt idx="48">
                        <c:v>0.21305975896587048</c:v>
                      </c:pt>
                      <c:pt idx="49">
                        <c:v>0.20644653818427691</c:v>
                      </c:pt>
                      <c:pt idx="50">
                        <c:v>-0.58162944088941171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EEF6-4398-AD85-D55DC6B11608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7"/>
          <c:order val="7"/>
          <c:tx>
            <c:strRef>
              <c:f>보고서!$D$378</c:f>
              <c:strCache>
                <c:ptCount val="1"/>
                <c:pt idx="0">
                  <c:v>EBITDA margin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보고서!$E$371:$BC$371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보고서!$E$378:$BC$378</c:f>
              <c:numCache>
                <c:formatCode>0.00%</c:formatCode>
                <c:ptCount val="51"/>
                <c:pt idx="0">
                  <c:v>0.17210849316094623</c:v>
                </c:pt>
                <c:pt idx="1">
                  <c:v>0.2040158239495394</c:v>
                </c:pt>
                <c:pt idx="2">
                  <c:v>0.22456133826296518</c:v>
                </c:pt>
                <c:pt idx="3">
                  <c:v>0.25512236395108462</c:v>
                </c:pt>
                <c:pt idx="4">
                  <c:v>0.24909947862652809</c:v>
                </c:pt>
                <c:pt idx="5">
                  <c:v>0.24300623753572237</c:v>
                </c:pt>
                <c:pt idx="6">
                  <c:v>0.25361568322872191</c:v>
                </c:pt>
                <c:pt idx="7">
                  <c:v>0.24756065900678559</c:v>
                </c:pt>
                <c:pt idx="8">
                  <c:v>0.2414346597801699</c:v>
                </c:pt>
                <c:pt idx="9">
                  <c:v>0.25206100124445496</c:v>
                </c:pt>
                <c:pt idx="10">
                  <c:v>0.24597293511640408</c:v>
                </c:pt>
                <c:pt idx="11">
                  <c:v>0.23981325682739293</c:v>
                </c:pt>
                <c:pt idx="12">
                  <c:v>0.25045699908133634</c:v>
                </c:pt>
                <c:pt idx="13">
                  <c:v>0.24433496110725644</c:v>
                </c:pt>
                <c:pt idx="14">
                  <c:v>0.23814065536156256</c:v>
                </c:pt>
                <c:pt idx="15">
                  <c:v>0.24880231655762702</c:v>
                </c:pt>
                <c:pt idx="16">
                  <c:v>0.24264534905677582</c:v>
                </c:pt>
                <c:pt idx="17">
                  <c:v>0.23641543916660437</c:v>
                </c:pt>
                <c:pt idx="18">
                  <c:v>0.24709555101986627</c:v>
                </c:pt>
                <c:pt idx="19">
                  <c:v>0.24090266773659325</c:v>
                </c:pt>
                <c:pt idx="20">
                  <c:v>0.23463614786991022</c:v>
                </c:pt>
                <c:pt idx="21">
                  <c:v>0.24533525609852583</c:v>
                </c:pt>
                <c:pt idx="22">
                  <c:v>0.23910544134301748</c:v>
                </c:pt>
                <c:pt idx="23">
                  <c:v>0.23280127564714331</c:v>
                </c:pt>
                <c:pt idx="24">
                  <c:v>0.24351994042514408</c:v>
                </c:pt>
                <c:pt idx="25">
                  <c:v>0.23725214818823318</c:v>
                </c:pt>
                <c:pt idx="26">
                  <c:v>0.23090926988698093</c:v>
                </c:pt>
                <c:pt idx="27">
                  <c:v>0.24164806630979568</c:v>
                </c:pt>
                <c:pt idx="28">
                  <c:v>0.23534121935105129</c:v>
                </c:pt>
                <c:pt idx="29">
                  <c:v>0.22895852981461454</c:v>
                </c:pt>
                <c:pt idx="30">
                  <c:v>0.23971804837772268</c:v>
                </c:pt>
                <c:pt idx="31">
                  <c:v>0.23337103728601272</c:v>
                </c:pt>
                <c:pt idx="32">
                  <c:v>0.22694740507277228</c:v>
                </c:pt>
                <c:pt idx="33">
                  <c:v>0.23772825216391591</c:v>
                </c:pt>
                <c:pt idx="34">
                  <c:v>0.23133993438961067</c:v>
                </c:pt>
                <c:pt idx="35">
                  <c:v>0.22487419425901706</c:v>
                </c:pt>
                <c:pt idx="36">
                  <c:v>0.23567699266439801</c:v>
                </c:pt>
                <c:pt idx="37">
                  <c:v>0.22924619152235493</c:v>
                </c:pt>
                <c:pt idx="38">
                  <c:v>0.2227371434180091</c:v>
                </c:pt>
                <c:pt idx="39">
                  <c:v>0.23356253284292097</c:v>
                </c:pt>
                <c:pt idx="40">
                  <c:v>0.22708803648536754</c:v>
                </c:pt>
                <c:pt idx="41">
                  <c:v>0.22053444448739756</c:v>
                </c:pt>
                <c:pt idx="42">
                  <c:v>0.23138308209174632</c:v>
                </c:pt>
                <c:pt idx="43">
                  <c:v>0.22486364245015358</c:v>
                </c:pt>
                <c:pt idx="44">
                  <c:v>0.21826423369596137</c:v>
                </c:pt>
                <c:pt idx="45">
                  <c:v>0.22913679464514802</c:v>
                </c:pt>
                <c:pt idx="46">
                  <c:v>0.22257112634015119</c:v>
                </c:pt>
                <c:pt idx="47">
                  <c:v>0.21592458991257063</c:v>
                </c:pt>
                <c:pt idx="48">
                  <c:v>0.22682176794422074</c:v>
                </c:pt>
                <c:pt idx="49">
                  <c:v>0.22020854716262717</c:v>
                </c:pt>
                <c:pt idx="50">
                  <c:v>8.6047134830931807E-2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F6-4398-AD85-D55DC6B116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6205263"/>
        <c:axId val="1686211503"/>
      </c:lineChart>
      <c:catAx>
        <c:axId val="1686205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686211503"/>
        <c:crosses val="autoZero"/>
        <c:auto val="1"/>
        <c:lblAlgn val="ctr"/>
        <c:lblOffset val="100"/>
        <c:tickLblSkip val="2"/>
        <c:noMultiLvlLbl val="0"/>
      </c:catAx>
      <c:valAx>
        <c:axId val="168621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686205263"/>
        <c:crosses val="autoZero"/>
        <c:crossBetween val="between"/>
      </c:valAx>
      <c:valAx>
        <c:axId val="302207599"/>
        <c:scaling>
          <c:orientation val="minMax"/>
        </c:scaling>
        <c:delete val="0"/>
        <c:axPos val="r"/>
        <c:numFmt formatCode="#,##0;[Red]\(#,##0\);&quot;-&quot;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302209679"/>
        <c:crosses val="max"/>
        <c:crossBetween val="between"/>
      </c:valAx>
      <c:catAx>
        <c:axId val="3022096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0220759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보고서!$F$419</c:f>
              <c:strCache>
                <c:ptCount val="1"/>
                <c:pt idx="0">
                  <c:v>상환금액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numRef>
              <c:f>보고서!$D$420:$D$431</c:f>
              <c:numCache>
                <c:formatCode>General</c:formatCode>
                <c:ptCount val="12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</c:numCache>
            </c:numRef>
          </c:cat>
          <c:val>
            <c:numRef>
              <c:f>보고서!$F$420:$F$431</c:f>
              <c:numCache>
                <c:formatCode>#,##0;[Red]\(#,##0\);"-"</c:formatCode>
                <c:ptCount val="12"/>
                <c:pt idx="0">
                  <c:v>1234.6842898179445</c:v>
                </c:pt>
                <c:pt idx="1">
                  <c:v>1300.15072842771</c:v>
                </c:pt>
                <c:pt idx="2">
                  <c:v>1369.0883820027827</c:v>
                </c:pt>
                <c:pt idx="3">
                  <c:v>1441.6813041375128</c:v>
                </c:pt>
                <c:pt idx="4">
                  <c:v>1518.1233074662196</c:v>
                </c:pt>
                <c:pt idx="5">
                  <c:v>1598.6184811149792</c:v>
                </c:pt>
                <c:pt idx="6">
                  <c:v>1683.3817355901631</c:v>
                </c:pt>
                <c:pt idx="7">
                  <c:v>1772.6393765584983</c:v>
                </c:pt>
                <c:pt idx="8">
                  <c:v>1866.6297090505648</c:v>
                </c:pt>
                <c:pt idx="9">
                  <c:v>1965.6036737008658</c:v>
                </c:pt>
                <c:pt idx="10">
                  <c:v>2069.8255167231346</c:v>
                </c:pt>
                <c:pt idx="11">
                  <c:v>2179.5734954096224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5-4442-B7F8-BDDD05EB3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31643519"/>
        <c:axId val="1031643935"/>
      </c:barChart>
      <c:lineChart>
        <c:grouping val="standard"/>
        <c:varyColors val="0"/>
        <c:ser>
          <c:idx val="0"/>
          <c:order val="0"/>
          <c:tx>
            <c:strRef>
              <c:f>보고서!$E$419</c:f>
              <c:strCache>
                <c:ptCount val="1"/>
                <c:pt idx="0">
                  <c:v>상환비율</c:v>
                </c:pt>
              </c:strCache>
            </c:strRef>
          </c:tx>
          <c:spPr>
            <a:ln w="28575" cap="rnd">
              <a:solidFill>
                <a:schemeClr val="accent6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보고서!$D$420:$D$431</c:f>
              <c:numCache>
                <c:formatCode>General</c:formatCode>
                <c:ptCount val="12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</c:numCache>
            </c:numRef>
          </c:cat>
          <c:val>
            <c:numRef>
              <c:f>보고서!$E$420:$E$431</c:f>
              <c:numCache>
                <c:formatCode>0.00%</c:formatCode>
                <c:ptCount val="12"/>
                <c:pt idx="0">
                  <c:v>6.1734214490897221E-2</c:v>
                </c:pt>
                <c:pt idx="1">
                  <c:v>6.5007536421385501E-2</c:v>
                </c:pt>
                <c:pt idx="2">
                  <c:v>6.8454419100139136E-2</c:v>
                </c:pt>
                <c:pt idx="3">
                  <c:v>7.208406520687563E-2</c:v>
                </c:pt>
                <c:pt idx="4">
                  <c:v>7.5906165373310963E-2</c:v>
                </c:pt>
                <c:pt idx="5">
                  <c:v>7.9930924055748948E-2</c:v>
                </c:pt>
                <c:pt idx="6">
                  <c:v>8.4169086779508157E-2</c:v>
                </c:pt>
                <c:pt idx="7">
                  <c:v>8.8631968827924915E-2</c:v>
                </c:pt>
                <c:pt idx="8">
                  <c:v>9.3331485452528229E-2</c:v>
                </c:pt>
                <c:pt idx="9">
                  <c:v>9.8280183685043279E-2</c:v>
                </c:pt>
                <c:pt idx="10">
                  <c:v>0.10349127583615672</c:v>
                </c:pt>
                <c:pt idx="11">
                  <c:v>0.10897867477048111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95-4442-B7F8-BDDD05EB3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2767087"/>
        <c:axId val="802766671"/>
      </c:lineChart>
      <c:catAx>
        <c:axId val="1031643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031643935"/>
        <c:crosses val="autoZero"/>
        <c:auto val="1"/>
        <c:lblAlgn val="ctr"/>
        <c:lblOffset val="100"/>
        <c:noMultiLvlLbl val="0"/>
      </c:catAx>
      <c:valAx>
        <c:axId val="1031643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;[Red]\(#,##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031643519"/>
        <c:crosses val="autoZero"/>
        <c:crossBetween val="between"/>
      </c:valAx>
      <c:valAx>
        <c:axId val="802766671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802767087"/>
        <c:crosses val="max"/>
        <c:crossBetween val="between"/>
      </c:valAx>
      <c:catAx>
        <c:axId val="8027670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0276667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1"/>
          <c:order val="1"/>
          <c:tx>
            <c:strRef>
              <c:f>보고서!$D$437</c:f>
              <c:strCache>
                <c:ptCount val="1"/>
                <c:pt idx="0">
                  <c:v>기초현금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val>
            <c:numRef>
              <c:f>보고서!$E$437:$S$437</c:f>
              <c:numCache>
                <c:formatCode>#,##0;[Red]\(#,##0\);"-"</c:formatCode>
                <c:ptCount val="15"/>
                <c:pt idx="0">
                  <c:v>0</c:v>
                </c:pt>
                <c:pt idx="1">
                  <c:v>665.40781331717153</c:v>
                </c:pt>
                <c:pt idx="2">
                  <c:v>1557.7728243206548</c:v>
                </c:pt>
                <c:pt idx="3">
                  <c:v>2731.2737670591505</c:v>
                </c:pt>
                <c:pt idx="4">
                  <c:v>3142.7148828718941</c:v>
                </c:pt>
                <c:pt idx="5">
                  <c:v>3420.0661152207158</c:v>
                </c:pt>
                <c:pt idx="6">
                  <c:v>3498.2381538849213</c:v>
                </c:pt>
                <c:pt idx="7">
                  <c:v>3852.967788260748</c:v>
                </c:pt>
                <c:pt idx="8">
                  <c:v>4108.7387540439668</c:v>
                </c:pt>
                <c:pt idx="9">
                  <c:v>4294.1274267751014</c:v>
                </c:pt>
                <c:pt idx="10">
                  <c:v>4650.1788203554161</c:v>
                </c:pt>
                <c:pt idx="11">
                  <c:v>4782.2429872350976</c:v>
                </c:pt>
                <c:pt idx="12">
                  <c:v>4959.0576152848553</c:v>
                </c:pt>
                <c:pt idx="13">
                  <c:v>5309.007485031354</c:v>
                </c:pt>
                <c:pt idx="14">
                  <c:v>5548.3851017432071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0C-44AC-BC30-546D34392CA9}"/>
            </c:ext>
          </c:extLst>
        </c:ser>
        <c:ser>
          <c:idx val="3"/>
          <c:order val="3"/>
          <c:tx>
            <c:strRef>
              <c:f>보고서!$D$439</c:f>
              <c:strCache>
                <c:ptCount val="1"/>
                <c:pt idx="0">
                  <c:v>순가용현금흐름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val>
            <c:numRef>
              <c:f>보고서!$E$439:$S$439</c:f>
              <c:numCache>
                <c:formatCode>#,##0;[Red]\(#,##0\);"-"</c:formatCode>
                <c:ptCount val="15"/>
                <c:pt idx="0">
                  <c:v>1445.4078133171715</c:v>
                </c:pt>
                <c:pt idx="1">
                  <c:v>1932.3650110034832</c:v>
                </c:pt>
                <c:pt idx="2">
                  <c:v>2213.5009427384948</c:v>
                </c:pt>
                <c:pt idx="3">
                  <c:v>2662.3081959624797</c:v>
                </c:pt>
                <c:pt idx="4">
                  <c:v>2528.2183124985563</c:v>
                </c:pt>
                <c:pt idx="5">
                  <c:v>2329.0391188139411</c:v>
                </c:pt>
                <c:pt idx="6">
                  <c:v>2605.5967145255613</c:v>
                </c:pt>
                <c:pt idx="7">
                  <c:v>2506.6380459329539</c:v>
                </c:pt>
                <c:pt idx="8">
                  <c:v>2436.2557528808697</c:v>
                </c:pt>
                <c:pt idx="9">
                  <c:v>2606.9184737300516</c:v>
                </c:pt>
                <c:pt idx="10">
                  <c:v>2382.931247029418</c:v>
                </c:pt>
                <c:pt idx="11">
                  <c:v>2427.6817081994932</c:v>
                </c:pt>
                <c:pt idx="12">
                  <c:v>2600.8169498962366</c:v>
                </c:pt>
                <c:pt idx="13">
                  <c:v>2490.2446968615891</c:v>
                </c:pt>
                <c:pt idx="14">
                  <c:v>2409.8277385321126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0C-44AC-BC30-546D34392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2350175"/>
        <c:axId val="972363487"/>
      </c:areaChart>
      <c:barChart>
        <c:barDir val="col"/>
        <c:grouping val="stacked"/>
        <c:varyColors val="0"/>
        <c:ser>
          <c:idx val="2"/>
          <c:order val="2"/>
          <c:tx>
            <c:strRef>
              <c:f>보고서!$D$438</c:f>
              <c:strCache>
                <c:ptCount val="1"/>
                <c:pt idx="0">
                  <c:v>배당지급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보고서!$E$436:$S$436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보고서!$E$438:$S$438</c:f>
              <c:numCache>
                <c:formatCode>#,##0;[Red]\(#,##0\);"-"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0C-44AC-BC30-546D34392CA9}"/>
            </c:ext>
          </c:extLst>
        </c:ser>
        <c:ser>
          <c:idx val="5"/>
          <c:order val="5"/>
          <c:tx>
            <c:strRef>
              <c:f>보고서!$D$441</c:f>
              <c:strCache>
                <c:ptCount val="1"/>
                <c:pt idx="0">
                  <c:v>원리금상환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보고서!$E$436:$S$436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보고서!$E$441:$S$441</c:f>
              <c:numCache>
                <c:formatCode>#,##0;[Red]\(#,##0\);"-"</c:formatCode>
                <c:ptCount val="15"/>
                <c:pt idx="0">
                  <c:v>780</c:v>
                </c:pt>
                <c:pt idx="1">
                  <c:v>1040</c:v>
                </c:pt>
                <c:pt idx="2">
                  <c:v>1040</c:v>
                </c:pt>
                <c:pt idx="3">
                  <c:v>2250.8670801497356</c:v>
                </c:pt>
                <c:pt idx="4">
                  <c:v>2250.8670801497356</c:v>
                </c:pt>
                <c:pt idx="5">
                  <c:v>2250.8670801497356</c:v>
                </c:pt>
                <c:pt idx="6">
                  <c:v>2250.8670801497356</c:v>
                </c:pt>
                <c:pt idx="7">
                  <c:v>2250.8670801497356</c:v>
                </c:pt>
                <c:pt idx="8">
                  <c:v>2250.8670801497356</c:v>
                </c:pt>
                <c:pt idx="9">
                  <c:v>2250.867080149736</c:v>
                </c:pt>
                <c:pt idx="10">
                  <c:v>2250.8670801497365</c:v>
                </c:pt>
                <c:pt idx="11">
                  <c:v>2250.8670801497365</c:v>
                </c:pt>
                <c:pt idx="12">
                  <c:v>2250.8670801497365</c:v>
                </c:pt>
                <c:pt idx="13">
                  <c:v>2250.8670801497365</c:v>
                </c:pt>
                <c:pt idx="14">
                  <c:v>2250.8670801497365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0C-44AC-BC30-546D34392CA9}"/>
            </c:ext>
          </c:extLst>
        </c:ser>
        <c:ser>
          <c:idx val="7"/>
          <c:order val="7"/>
          <c:tx>
            <c:strRef>
              <c:f>보고서!$D$443</c:f>
              <c:strCache>
                <c:ptCount val="1"/>
                <c:pt idx="0">
                  <c:v>기말현금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보고서!$E$436:$S$436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보고서!$E$443:$S$443</c:f>
              <c:numCache>
                <c:formatCode>#,##0;[Red]\(#,##0\);"-"</c:formatCode>
                <c:ptCount val="15"/>
                <c:pt idx="0">
                  <c:v>665.40781331717153</c:v>
                </c:pt>
                <c:pt idx="1">
                  <c:v>1557.7728243206548</c:v>
                </c:pt>
                <c:pt idx="2">
                  <c:v>2731.2737670591505</c:v>
                </c:pt>
                <c:pt idx="3">
                  <c:v>3142.7148828718941</c:v>
                </c:pt>
                <c:pt idx="4">
                  <c:v>3420.0661152207158</c:v>
                </c:pt>
                <c:pt idx="5">
                  <c:v>3498.2381538849213</c:v>
                </c:pt>
                <c:pt idx="6">
                  <c:v>3852.967788260748</c:v>
                </c:pt>
                <c:pt idx="7">
                  <c:v>4108.7387540439668</c:v>
                </c:pt>
                <c:pt idx="8">
                  <c:v>4294.1274267751014</c:v>
                </c:pt>
                <c:pt idx="9">
                  <c:v>4650.1788203554161</c:v>
                </c:pt>
                <c:pt idx="10">
                  <c:v>4782.2429872350976</c:v>
                </c:pt>
                <c:pt idx="11">
                  <c:v>4959.0576152848553</c:v>
                </c:pt>
                <c:pt idx="12">
                  <c:v>5309.007485031354</c:v>
                </c:pt>
                <c:pt idx="13">
                  <c:v>5548.3851017432071</c:v>
                </c:pt>
                <c:pt idx="14">
                  <c:v>5707.3457601255832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0C-44AC-BC30-546D34392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972350175"/>
        <c:axId val="97236348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보고서!$D$436</c15:sqref>
                        </c15:formulaRef>
                      </c:ext>
                    </c:extLst>
                    <c:strCache>
                      <c:ptCount val="1"/>
                      <c:pt idx="0">
                        <c:v>　구 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보고서!$E$436:$S$436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보고서!$E$436:$S$436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AB0C-44AC-BC30-546D34392CA9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2350175"/>
        <c:axId val="972363487"/>
        <c:extLst>
          <c:ext xmlns:c15="http://schemas.microsoft.com/office/drawing/2012/chart" uri="{02D57815-91ED-43cb-92C2-25804820EDAC}">
            <c15:filteredLine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보고서!$D$440</c15:sqref>
                        </c15:formulaRef>
                      </c:ext>
                    </c:extLst>
                    <c:strCache>
                      <c:ptCount val="1"/>
                      <c:pt idx="0">
                        <c:v>상환재원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보고서!$E$436:$S$436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보고서!$E$440:$S$440</c15:sqref>
                        </c15:formulaRef>
                      </c:ext>
                    </c:extLst>
                    <c:numCache>
                      <c:formatCode>#,##0;[Red]\(#,##0\);"-"</c:formatCode>
                      <c:ptCount val="15"/>
                      <c:pt idx="0">
                        <c:v>1445.4078133171715</c:v>
                      </c:pt>
                      <c:pt idx="1">
                        <c:v>2597.7728243206548</c:v>
                      </c:pt>
                      <c:pt idx="2">
                        <c:v>3771.2737670591496</c:v>
                      </c:pt>
                      <c:pt idx="3">
                        <c:v>5393.5819630216301</c:v>
                      </c:pt>
                      <c:pt idx="4">
                        <c:v>5670.9331953704504</c:v>
                      </c:pt>
                      <c:pt idx="5">
                        <c:v>5749.1052340346569</c:v>
                      </c:pt>
                      <c:pt idx="6">
                        <c:v>6103.8348684104822</c:v>
                      </c:pt>
                      <c:pt idx="7">
                        <c:v>6359.6058341937023</c:v>
                      </c:pt>
                      <c:pt idx="8">
                        <c:v>6544.994506924837</c:v>
                      </c:pt>
                      <c:pt idx="9">
                        <c:v>6901.0459005051525</c:v>
                      </c:pt>
                      <c:pt idx="10">
                        <c:v>7033.110067384835</c:v>
                      </c:pt>
                      <c:pt idx="11">
                        <c:v>7209.9246954345917</c:v>
                      </c:pt>
                      <c:pt idx="12">
                        <c:v>7559.8745651810914</c:v>
                      </c:pt>
                      <c:pt idx="13">
                        <c:v>7799.2521818929436</c:v>
                      </c:pt>
                      <c:pt idx="14">
                        <c:v>7958.2128402753187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AB0C-44AC-BC30-546D34392CA9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보고서!$D$442</c15:sqref>
                        </c15:formulaRef>
                      </c:ext>
                    </c:extLst>
                    <c:strCache>
                      <c:ptCount val="1"/>
                      <c:pt idx="0">
                        <c:v>상환부족금액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보고서!$E$436:$S$436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보고서!$E$442:$S$442</c15:sqref>
                        </c15:formulaRef>
                      </c:ext>
                    </c:extLst>
                    <c:numCache>
                      <c:formatCode>#,##0;[Red]\(#,##0\);"-"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AB0C-44AC-BC30-546D34392CA9}"/>
                  </c:ext>
                </c:extLst>
              </c15:ser>
            </c15:filteredLineSeries>
          </c:ext>
        </c:extLst>
      </c:lineChart>
      <c:catAx>
        <c:axId val="9723501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972363487"/>
        <c:crosses val="autoZero"/>
        <c:auto val="1"/>
        <c:lblAlgn val="ctr"/>
        <c:lblOffset val="100"/>
        <c:noMultiLvlLbl val="0"/>
      </c:catAx>
      <c:valAx>
        <c:axId val="972363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;[Red]\(#,##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972350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보고서!$D$494</c:f>
              <c:strCache>
                <c:ptCount val="1"/>
                <c:pt idx="0">
                  <c:v>단순 DSCR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보고서!$H$493:$V$493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보고서!$H$494:$V$494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1.8580432798110416</c:v>
                </c:pt>
                <c:pt idx="2">
                  <c:v>2.1283662910947068</c:v>
                </c:pt>
                <c:pt idx="3">
                  <c:v>1.1827922756706601</c:v>
                </c:pt>
                <c:pt idx="4">
                  <c:v>1.1232197293188766</c:v>
                </c:pt>
                <c:pt idx="5">
                  <c:v>1.0347297445298305</c:v>
                </c:pt>
                <c:pt idx="6">
                  <c:v>1.15759688233222</c:v>
                </c:pt>
                <c:pt idx="7">
                  <c:v>1.1136321944724534</c:v>
                </c:pt>
                <c:pt idx="8">
                  <c:v>1.0823632254281321</c:v>
                </c:pt>
                <c:pt idx="9">
                  <c:v>1.1581841045703283</c:v>
                </c:pt>
                <c:pt idx="10">
                  <c:v>1.0586725746910368</c:v>
                </c:pt>
                <c:pt idx="11">
                  <c:v>1.0785540068576569</c:v>
                </c:pt>
                <c:pt idx="12">
                  <c:v>1.1554733608362249</c:v>
                </c:pt>
                <c:pt idx="13">
                  <c:v>1.106349068242594</c:v>
                </c:pt>
                <c:pt idx="14">
                  <c:v>1.0706219659900136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0ECA-4A30-8F30-79761C7D1EBD}"/>
            </c:ext>
          </c:extLst>
        </c:ser>
        <c:ser>
          <c:idx val="1"/>
          <c:order val="1"/>
          <c:tx>
            <c:strRef>
              <c:f>보고서!$D$495</c:f>
              <c:strCache>
                <c:ptCount val="1"/>
                <c:pt idx="0">
                  <c:v>누적 DSCR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보고서!$H$493:$V$493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보고서!$H$495:$V$495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2.4978584849237064</c:v>
                </c:pt>
                <c:pt idx="2">
                  <c:v>3.6262247760184132</c:v>
                </c:pt>
                <c:pt idx="3">
                  <c:v>2.3962241087389442</c:v>
                </c:pt>
                <c:pt idx="4">
                  <c:v>2.5194438380578208</c:v>
                </c:pt>
                <c:pt idx="5">
                  <c:v>2.5541735825876515</c:v>
                </c:pt>
                <c:pt idx="6">
                  <c:v>2.7117704649198715</c:v>
                </c:pt>
                <c:pt idx="7">
                  <c:v>2.825402659392326</c:v>
                </c:pt>
                <c:pt idx="8">
                  <c:v>2.9077658848204582</c:v>
                </c:pt>
                <c:pt idx="9">
                  <c:v>3.065949989390786</c:v>
                </c:pt>
                <c:pt idx="10">
                  <c:v>3.1246225640818226</c:v>
                </c:pt>
                <c:pt idx="11">
                  <c:v>3.2031765709394797</c:v>
                </c:pt>
                <c:pt idx="12">
                  <c:v>3.3586499317757044</c:v>
                </c:pt>
                <c:pt idx="13">
                  <c:v>3.4649990000182984</c:v>
                </c:pt>
                <c:pt idx="14">
                  <c:v>3.5356209660083113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0ECA-4A30-8F30-79761C7D1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6088639"/>
        <c:axId val="1206092383"/>
      </c:lineChart>
      <c:catAx>
        <c:axId val="1206088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206092383"/>
        <c:crosses val="autoZero"/>
        <c:auto val="1"/>
        <c:lblAlgn val="ctr"/>
        <c:lblOffset val="100"/>
        <c:noMultiLvlLbl val="0"/>
      </c:catAx>
      <c:valAx>
        <c:axId val="1206092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;[Red]\(#,##0.0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206088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1"/>
          <c:order val="1"/>
          <c:tx>
            <c:strRef>
              <c:f>보고서!$D$529</c:f>
              <c:strCache>
                <c:ptCount val="1"/>
                <c:pt idx="0">
                  <c:v>기초현금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 w="25400">
              <a:noFill/>
            </a:ln>
            <a:effectLst/>
          </c:spPr>
          <c:cat>
            <c:numRef>
              <c:f>보고서!$E$528:$BC$528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보고서!$E$529:$BC$529</c:f>
              <c:numCache>
                <c:formatCode>#,##0;[Red]\(#,##0\);"-"</c:formatCode>
                <c:ptCount val="51"/>
                <c:pt idx="0">
                  <c:v>1839</c:v>
                </c:pt>
                <c:pt idx="1">
                  <c:v>665.40781331717153</c:v>
                </c:pt>
                <c:pt idx="2">
                  <c:v>1557.7728243206548</c:v>
                </c:pt>
                <c:pt idx="3">
                  <c:v>2731.2737670591505</c:v>
                </c:pt>
                <c:pt idx="4">
                  <c:v>3142.7148828718941</c:v>
                </c:pt>
                <c:pt idx="5">
                  <c:v>3420.0661152207158</c:v>
                </c:pt>
                <c:pt idx="6">
                  <c:v>3498.2381538849213</c:v>
                </c:pt>
                <c:pt idx="7">
                  <c:v>3852.967788260748</c:v>
                </c:pt>
                <c:pt idx="8">
                  <c:v>4108.7387540439668</c:v>
                </c:pt>
                <c:pt idx="9">
                  <c:v>4294.1274267751014</c:v>
                </c:pt>
                <c:pt idx="10">
                  <c:v>4650.1788203554161</c:v>
                </c:pt>
                <c:pt idx="11">
                  <c:v>4782.2429872350976</c:v>
                </c:pt>
                <c:pt idx="12">
                  <c:v>4959.0576152848553</c:v>
                </c:pt>
                <c:pt idx="13">
                  <c:v>5309.007485031354</c:v>
                </c:pt>
                <c:pt idx="14">
                  <c:v>5548.3851017432071</c:v>
                </c:pt>
                <c:pt idx="15">
                  <c:v>5707.3457601255832</c:v>
                </c:pt>
                <c:pt idx="16">
                  <c:v>6654.3363373564189</c:v>
                </c:pt>
                <c:pt idx="17">
                  <c:v>2487.1077697110377</c:v>
                </c:pt>
                <c:pt idx="18">
                  <c:v>2428.8129691084105</c:v>
                </c:pt>
                <c:pt idx="19">
                  <c:v>2633.9355140994312</c:v>
                </c:pt>
                <c:pt idx="20">
                  <c:v>2539.227961989689</c:v>
                </c:pt>
                <c:pt idx="21">
                  <c:v>2404.9540080198267</c:v>
                </c:pt>
                <c:pt idx="22">
                  <c:v>2689.219252010399</c:v>
                </c:pt>
                <c:pt idx="23">
                  <c:v>2591.3911958528183</c:v>
                </c:pt>
                <c:pt idx="24">
                  <c:v>3119.2758142662469</c:v>
                </c:pt>
                <c:pt idx="25">
                  <c:v>4371.3964404133985</c:v>
                </c:pt>
                <c:pt idx="26">
                  <c:v>5197.9435920575888</c:v>
                </c:pt>
                <c:pt idx="27">
                  <c:v>6020.6858026153768</c:v>
                </c:pt>
                <c:pt idx="28">
                  <c:v>7132.177021863653</c:v>
                </c:pt>
                <c:pt idx="29">
                  <c:v>7954.110405786314</c:v>
                </c:pt>
                <c:pt idx="30">
                  <c:v>8774.4107758079208</c:v>
                </c:pt>
                <c:pt idx="31">
                  <c:v>7687.2046438096895</c:v>
                </c:pt>
                <c:pt idx="32">
                  <c:v>7895.2124241515457</c:v>
                </c:pt>
                <c:pt idx="33">
                  <c:v>7979.3514057203329</c:v>
                </c:pt>
                <c:pt idx="34">
                  <c:v>8369.3481612985524</c:v>
                </c:pt>
                <c:pt idx="35">
                  <c:v>8452.0360448567881</c:v>
                </c:pt>
                <c:pt idx="36">
                  <c:v>8336.9927280353877</c:v>
                </c:pt>
                <c:pt idx="37">
                  <c:v>8736.0811448582572</c:v>
                </c:pt>
                <c:pt idx="38">
                  <c:v>8819.1972491193374</c:v>
                </c:pt>
                <c:pt idx="39">
                  <c:v>8900.513531929626</c:v>
                </c:pt>
                <c:pt idx="40">
                  <c:v>9306.3748645193846</c:v>
                </c:pt>
                <c:pt idx="41">
                  <c:v>9169.7007810929881</c:v>
                </c:pt>
                <c:pt idx="42">
                  <c:v>9250.9544167806635</c:v>
                </c:pt>
                <c:pt idx="43">
                  <c:v>9667.1993934388956</c:v>
                </c:pt>
                <c:pt idx="44">
                  <c:v>9747.4489583525883</c:v>
                </c:pt>
                <c:pt idx="45">
                  <c:v>9825.7759924379679</c:v>
                </c:pt>
                <c:pt idx="46">
                  <c:v>7281.6052366888853</c:v>
                </c:pt>
                <c:pt idx="47">
                  <c:v>7400.8631038550102</c:v>
                </c:pt>
                <c:pt idx="48">
                  <c:v>7526.6734176145037</c:v>
                </c:pt>
                <c:pt idx="49">
                  <c:v>8007.2157244162254</c:v>
                </c:pt>
                <c:pt idx="50">
                  <c:v>8131.1661298994304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C9-43A9-A400-125DC40D7F13}"/>
            </c:ext>
          </c:extLst>
        </c:ser>
        <c:ser>
          <c:idx val="3"/>
          <c:order val="3"/>
          <c:tx>
            <c:strRef>
              <c:f>보고서!$D$531</c:f>
              <c:strCache>
                <c:ptCount val="1"/>
                <c:pt idx="0">
                  <c:v>운영수입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 w="25400">
              <a:noFill/>
            </a:ln>
            <a:effectLst/>
          </c:spPr>
          <c:cat>
            <c:numRef>
              <c:f>보고서!$E$528:$BC$528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보고서!$E$531:$BC$531</c:f>
              <c:numCache>
                <c:formatCode>#,##0;[Red]\(#,##0\);"-"</c:formatCode>
                <c:ptCount val="51"/>
                <c:pt idx="0">
                  <c:v>6932.9540812500018</c:v>
                </c:pt>
                <c:pt idx="1">
                  <c:v>9596.7982187500002</c:v>
                </c:pt>
                <c:pt idx="2">
                  <c:v>9981.7357937500001</c:v>
                </c:pt>
                <c:pt idx="3">
                  <c:v>10652.639035</c:v>
                </c:pt>
                <c:pt idx="4">
                  <c:v>10710.714045000001</c:v>
                </c:pt>
                <c:pt idx="5">
                  <c:v>10710.714045000001</c:v>
                </c:pt>
                <c:pt idx="6">
                  <c:v>11005.258681237499</c:v>
                </c:pt>
                <c:pt idx="7">
                  <c:v>11032.035466349998</c:v>
                </c:pt>
                <c:pt idx="8">
                  <c:v>11032.035466349998</c:v>
                </c:pt>
                <c:pt idx="9">
                  <c:v>11335.416441674624</c:v>
                </c:pt>
                <c:pt idx="10">
                  <c:v>11362.996530340501</c:v>
                </c:pt>
                <c:pt idx="11">
                  <c:v>11362.996530340501</c:v>
                </c:pt>
                <c:pt idx="12">
                  <c:v>11675.478934924864</c:v>
                </c:pt>
                <c:pt idx="13">
                  <c:v>11703.886426250716</c:v>
                </c:pt>
                <c:pt idx="14">
                  <c:v>11703.886426250716</c:v>
                </c:pt>
                <c:pt idx="15">
                  <c:v>12025.743302972609</c:v>
                </c:pt>
                <c:pt idx="16">
                  <c:v>12055.003019038237</c:v>
                </c:pt>
                <c:pt idx="17">
                  <c:v>12055.003019038237</c:v>
                </c:pt>
                <c:pt idx="18">
                  <c:v>12386.515602061791</c:v>
                </c:pt>
                <c:pt idx="19">
                  <c:v>12416.653109609386</c:v>
                </c:pt>
                <c:pt idx="20">
                  <c:v>12416.653109609386</c:v>
                </c:pt>
                <c:pt idx="21">
                  <c:v>12758.111070123647</c:v>
                </c:pt>
                <c:pt idx="22">
                  <c:v>12789.152702897671</c:v>
                </c:pt>
                <c:pt idx="23">
                  <c:v>12789.152702897671</c:v>
                </c:pt>
                <c:pt idx="24">
                  <c:v>13140.854402227355</c:v>
                </c:pt>
                <c:pt idx="25">
                  <c:v>13172.827283984598</c:v>
                </c:pt>
                <c:pt idx="26">
                  <c:v>13172.827283984598</c:v>
                </c:pt>
                <c:pt idx="27">
                  <c:v>13535.080034294173</c:v>
                </c:pt>
                <c:pt idx="28">
                  <c:v>13568.012102504134</c:v>
                </c:pt>
                <c:pt idx="29">
                  <c:v>13568.012102504134</c:v>
                </c:pt>
                <c:pt idx="30">
                  <c:v>13941.132435322997</c:v>
                </c:pt>
                <c:pt idx="31">
                  <c:v>13975.052465579258</c:v>
                </c:pt>
                <c:pt idx="32">
                  <c:v>13975.052465579258</c:v>
                </c:pt>
                <c:pt idx="33">
                  <c:v>14359.36640838269</c:v>
                </c:pt>
                <c:pt idx="34">
                  <c:v>14394.304039546638</c:v>
                </c:pt>
                <c:pt idx="35">
                  <c:v>14394.304039546638</c:v>
                </c:pt>
                <c:pt idx="36">
                  <c:v>14790.147400634172</c:v>
                </c:pt>
                <c:pt idx="37">
                  <c:v>14826.133160733038</c:v>
                </c:pt>
                <c:pt idx="38">
                  <c:v>14826.133160733038</c:v>
                </c:pt>
                <c:pt idx="39">
                  <c:v>15233.8518226532</c:v>
                </c:pt>
                <c:pt idx="40">
                  <c:v>15270.917155555031</c:v>
                </c:pt>
                <c:pt idx="41">
                  <c:v>15270.917155555031</c:v>
                </c:pt>
                <c:pt idx="42">
                  <c:v>15690.867377332796</c:v>
                </c:pt>
                <c:pt idx="43">
                  <c:v>15729.044670221685</c:v>
                </c:pt>
                <c:pt idx="44">
                  <c:v>15729.044670221685</c:v>
                </c:pt>
                <c:pt idx="45">
                  <c:v>16161.59339865278</c:v>
                </c:pt>
                <c:pt idx="46">
                  <c:v>16200.916010328334</c:v>
                </c:pt>
                <c:pt idx="47">
                  <c:v>16200.916010328334</c:v>
                </c:pt>
                <c:pt idx="48">
                  <c:v>16646.441200612364</c:v>
                </c:pt>
                <c:pt idx="49">
                  <c:v>16686.943490638183</c:v>
                </c:pt>
                <c:pt idx="50">
                  <c:v>4171.7358726595457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C9-43A9-A400-125DC40D7F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3803215"/>
        <c:axId val="313806543"/>
      </c:areaChart>
      <c:barChart>
        <c:barDir val="col"/>
        <c:grouping val="stacked"/>
        <c:varyColors val="0"/>
        <c:ser>
          <c:idx val="2"/>
          <c:order val="2"/>
          <c:tx>
            <c:strRef>
              <c:f>보고서!$D$530</c:f>
              <c:strCache>
                <c:ptCount val="1"/>
                <c:pt idx="0">
                  <c:v>배당지급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보고서!$E$528:$BC$528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보고서!$E$530:$BC$530</c:f>
              <c:numCache>
                <c:formatCode>#,##0;[Red]\(#,##0\);"-"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6654.3363373564189</c:v>
                </c:pt>
                <c:pt idx="17">
                  <c:v>2487.1077697110377</c:v>
                </c:pt>
                <c:pt idx="18">
                  <c:v>2428.8129691084114</c:v>
                </c:pt>
                <c:pt idx="19">
                  <c:v>2633.935514099433</c:v>
                </c:pt>
                <c:pt idx="20">
                  <c:v>2466.416539586749</c:v>
                </c:pt>
                <c:pt idx="21">
                  <c:v>2404.9540080198258</c:v>
                </c:pt>
                <c:pt idx="22">
                  <c:v>2689.2192520103977</c:v>
                </c:pt>
                <c:pt idx="23">
                  <c:v>1999.8286806499223</c:v>
                </c:pt>
                <c:pt idx="24">
                  <c:v>1492.5251627371049</c:v>
                </c:pt>
                <c:pt idx="25">
                  <c:v>1656.0506048291081</c:v>
                </c:pt>
                <c:pt idx="26">
                  <c:v>1755.2087240487358</c:v>
                </c:pt>
                <c:pt idx="27">
                  <c:v>1689.6428144701233</c:v>
                </c:pt>
                <c:pt idx="28">
                  <c:v>1874.4684615118817</c:v>
                </c:pt>
                <c:pt idx="29">
                  <c:v>1807.7227883372711</c:v>
                </c:pt>
                <c:pt idx="30">
                  <c:v>1740.1744694132888</c:v>
                </c:pt>
                <c:pt idx="31">
                  <c:v>2406.662564679179</c:v>
                </c:pt>
                <c:pt idx="32">
                  <c:v>2432.7789384609932</c:v>
                </c:pt>
                <c:pt idx="33">
                  <c:v>2362.7578726452894</c:v>
                </c:pt>
                <c:pt idx="34">
                  <c:v>2558.0159337876071</c:v>
                </c:pt>
                <c:pt idx="35">
                  <c:v>2486.2907308788272</c:v>
                </c:pt>
                <c:pt idx="36">
                  <c:v>2411.2944177206236</c:v>
                </c:pt>
                <c:pt idx="37">
                  <c:v>2611.4853920705955</c:v>
                </c:pt>
                <c:pt idx="38">
                  <c:v>2537.117139102138</c:v>
                </c:pt>
                <c:pt idx="39">
                  <c:v>2461.8440082253128</c:v>
                </c:pt>
                <c:pt idx="40">
                  <c:v>2668.0631706180516</c:v>
                </c:pt>
                <c:pt idx="41">
                  <c:v>2588.2915701544075</c:v>
                </c:pt>
                <c:pt idx="42">
                  <c:v>2509.6993025033007</c:v>
                </c:pt>
                <c:pt idx="43">
                  <c:v>2721.6031524074765</c:v>
                </c:pt>
                <c:pt idx="44">
                  <c:v>2641.6183976764842</c:v>
                </c:pt>
                <c:pt idx="45">
                  <c:v>2560.6525295049255</c:v>
                </c:pt>
                <c:pt idx="46">
                  <c:v>2745.0737699429519</c:v>
                </c:pt>
                <c:pt idx="47">
                  <c:v>2655.4440012568321</c:v>
                </c:pt>
                <c:pt idx="48">
                  <c:v>2571.4536180870318</c:v>
                </c:pt>
                <c:pt idx="49">
                  <c:v>2795.1466032341286</c:v>
                </c:pt>
                <c:pt idx="50">
                  <c:v>8591.4672034492305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C9-43A9-A400-125DC40D7F13}"/>
            </c:ext>
          </c:extLst>
        </c:ser>
        <c:ser>
          <c:idx val="4"/>
          <c:order val="4"/>
          <c:tx>
            <c:strRef>
              <c:f>보고서!$D$532</c:f>
              <c:strCache>
                <c:ptCount val="1"/>
                <c:pt idx="0">
                  <c:v>운영비용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보고서!$E$528:$BC$528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보고서!$E$532:$BC$532</c:f>
              <c:numCache>
                <c:formatCode>#,##0;[Red]\(#,##0\);"-"</c:formatCode>
                <c:ptCount val="51"/>
                <c:pt idx="0">
                  <c:v>7326.5462679328321</c:v>
                </c:pt>
                <c:pt idx="1">
                  <c:v>7664.4332077465169</c:v>
                </c:pt>
                <c:pt idx="2">
                  <c:v>7768.2348510115053</c:v>
                </c:pt>
                <c:pt idx="3">
                  <c:v>7990.3308390375205</c:v>
                </c:pt>
                <c:pt idx="4">
                  <c:v>8182.4957325014448</c:v>
                </c:pt>
                <c:pt idx="5">
                  <c:v>8381.6749261860587</c:v>
                </c:pt>
                <c:pt idx="6">
                  <c:v>8399.6619667119376</c:v>
                </c:pt>
                <c:pt idx="7">
                  <c:v>8525.3974204170445</c:v>
                </c:pt>
                <c:pt idx="8">
                  <c:v>8595.7797134691282</c:v>
                </c:pt>
                <c:pt idx="9">
                  <c:v>8728.4979679445732</c:v>
                </c:pt>
                <c:pt idx="10">
                  <c:v>8980.0652833110835</c:v>
                </c:pt>
                <c:pt idx="11">
                  <c:v>8935.3148221410065</c:v>
                </c:pt>
                <c:pt idx="12">
                  <c:v>9074.6619850286279</c:v>
                </c:pt>
                <c:pt idx="13">
                  <c:v>9213.6417293891263</c:v>
                </c:pt>
                <c:pt idx="14">
                  <c:v>9294.0586877186033</c:v>
                </c:pt>
                <c:pt idx="15">
                  <c:v>11078.752725741773</c:v>
                </c:pt>
                <c:pt idx="16">
                  <c:v>9567.8952493271991</c:v>
                </c:pt>
                <c:pt idx="17">
                  <c:v>9626.1900499298263</c:v>
                </c:pt>
                <c:pt idx="18">
                  <c:v>9752.5800879623584</c:v>
                </c:pt>
                <c:pt idx="19">
                  <c:v>9877.4251476196951</c:v>
                </c:pt>
                <c:pt idx="20">
                  <c:v>10084.5105239925</c:v>
                </c:pt>
                <c:pt idx="21">
                  <c:v>10068.891818113249</c:v>
                </c:pt>
                <c:pt idx="22">
                  <c:v>10197.761507044854</c:v>
                </c:pt>
                <c:pt idx="23">
                  <c:v>10261.43940383432</c:v>
                </c:pt>
                <c:pt idx="24">
                  <c:v>10396.208613343098</c:v>
                </c:pt>
                <c:pt idx="25">
                  <c:v>10690.229527511299</c:v>
                </c:pt>
                <c:pt idx="26">
                  <c:v>10594.876349378073</c:v>
                </c:pt>
                <c:pt idx="27">
                  <c:v>10733.946000575774</c:v>
                </c:pt>
                <c:pt idx="28">
                  <c:v>10871.610257069591</c:v>
                </c:pt>
                <c:pt idx="29">
                  <c:v>10939.988944145256</c:v>
                </c:pt>
                <c:pt idx="30">
                  <c:v>13288.16409790794</c:v>
                </c:pt>
                <c:pt idx="31">
                  <c:v>11360.382120558223</c:v>
                </c:pt>
                <c:pt idx="32">
                  <c:v>11458.134545549477</c:v>
                </c:pt>
                <c:pt idx="33">
                  <c:v>11606.611780159181</c:v>
                </c:pt>
                <c:pt idx="34">
                  <c:v>11753.600222200796</c:v>
                </c:pt>
                <c:pt idx="35">
                  <c:v>12023.056625489209</c:v>
                </c:pt>
                <c:pt idx="36">
                  <c:v>11979.764566090678</c:v>
                </c:pt>
                <c:pt idx="37">
                  <c:v>12131.531664401362</c:v>
                </c:pt>
                <c:pt idx="38">
                  <c:v>12207.699738820611</c:v>
                </c:pt>
                <c:pt idx="39">
                  <c:v>12366.146481838128</c:v>
                </c:pt>
                <c:pt idx="40">
                  <c:v>12739.528068363377</c:v>
                </c:pt>
                <c:pt idx="41">
                  <c:v>12601.371949712948</c:v>
                </c:pt>
                <c:pt idx="42">
                  <c:v>12764.923098171263</c:v>
                </c:pt>
                <c:pt idx="43">
                  <c:v>12927.191952900515</c:v>
                </c:pt>
                <c:pt idx="44">
                  <c:v>13009.099238459821</c:v>
                </c:pt>
                <c:pt idx="45">
                  <c:v>16145.111624896937</c:v>
                </c:pt>
                <c:pt idx="46">
                  <c:v>13336.584373219257</c:v>
                </c:pt>
                <c:pt idx="47">
                  <c:v>13419.661695312008</c:v>
                </c:pt>
                <c:pt idx="48">
                  <c:v>13594.44527572361</c:v>
                </c:pt>
                <c:pt idx="49">
                  <c:v>13767.846481920849</c:v>
                </c:pt>
                <c:pt idx="50">
                  <c:v>3711.4347991097607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C9-43A9-A400-125DC40D7F13}"/>
            </c:ext>
          </c:extLst>
        </c:ser>
        <c:ser>
          <c:idx val="5"/>
          <c:order val="5"/>
          <c:tx>
            <c:strRef>
              <c:f>보고서!$D$533</c:f>
              <c:strCache>
                <c:ptCount val="1"/>
                <c:pt idx="0">
                  <c:v>선순위차입금 원리금상환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보고서!$E$528:$BC$528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보고서!$E$533:$BC$533</c:f>
              <c:numCache>
                <c:formatCode>#,##0;[Red]\(#,##0\);"-"</c:formatCode>
                <c:ptCount val="51"/>
                <c:pt idx="0">
                  <c:v>780</c:v>
                </c:pt>
                <c:pt idx="1">
                  <c:v>1040</c:v>
                </c:pt>
                <c:pt idx="2">
                  <c:v>1040</c:v>
                </c:pt>
                <c:pt idx="3">
                  <c:v>2250.8670801497356</c:v>
                </c:pt>
                <c:pt idx="4">
                  <c:v>2250.8670801497356</c:v>
                </c:pt>
                <c:pt idx="5">
                  <c:v>2250.8670801497356</c:v>
                </c:pt>
                <c:pt idx="6">
                  <c:v>2250.8670801497356</c:v>
                </c:pt>
                <c:pt idx="7">
                  <c:v>2250.8670801497356</c:v>
                </c:pt>
                <c:pt idx="8">
                  <c:v>2250.8670801497356</c:v>
                </c:pt>
                <c:pt idx="9">
                  <c:v>2250.867080149736</c:v>
                </c:pt>
                <c:pt idx="10">
                  <c:v>2250.8670801497365</c:v>
                </c:pt>
                <c:pt idx="11">
                  <c:v>2250.8670801497365</c:v>
                </c:pt>
                <c:pt idx="12">
                  <c:v>2250.8670801497365</c:v>
                </c:pt>
                <c:pt idx="13">
                  <c:v>2250.8670801497365</c:v>
                </c:pt>
                <c:pt idx="14">
                  <c:v>2250.8670801497365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C9-43A9-A400-125DC40D7F13}"/>
            </c:ext>
          </c:extLst>
        </c:ser>
        <c:ser>
          <c:idx val="6"/>
          <c:order val="6"/>
          <c:tx>
            <c:strRef>
              <c:f>보고서!$D$534</c:f>
              <c:strCache>
                <c:ptCount val="1"/>
                <c:pt idx="0">
                  <c:v>기말현금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보고서!$E$528:$BC$528</c:f>
              <c:numCache>
                <c:formatCode>General</c:formatCode>
                <c:ptCount val="51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  <c:pt idx="20">
                  <c:v>2043</c:v>
                </c:pt>
                <c:pt idx="21">
                  <c:v>2044</c:v>
                </c:pt>
                <c:pt idx="22">
                  <c:v>2045</c:v>
                </c:pt>
                <c:pt idx="23">
                  <c:v>2046</c:v>
                </c:pt>
                <c:pt idx="24">
                  <c:v>2047</c:v>
                </c:pt>
                <c:pt idx="25">
                  <c:v>2048</c:v>
                </c:pt>
                <c:pt idx="26">
                  <c:v>2049</c:v>
                </c:pt>
                <c:pt idx="27">
                  <c:v>2050</c:v>
                </c:pt>
                <c:pt idx="28">
                  <c:v>2051</c:v>
                </c:pt>
                <c:pt idx="29">
                  <c:v>2052</c:v>
                </c:pt>
                <c:pt idx="30">
                  <c:v>2053</c:v>
                </c:pt>
                <c:pt idx="31">
                  <c:v>2054</c:v>
                </c:pt>
                <c:pt idx="32">
                  <c:v>2055</c:v>
                </c:pt>
                <c:pt idx="33">
                  <c:v>2056</c:v>
                </c:pt>
                <c:pt idx="34">
                  <c:v>2057</c:v>
                </c:pt>
                <c:pt idx="35">
                  <c:v>2058</c:v>
                </c:pt>
                <c:pt idx="36">
                  <c:v>2059</c:v>
                </c:pt>
                <c:pt idx="37">
                  <c:v>2060</c:v>
                </c:pt>
                <c:pt idx="38">
                  <c:v>2061</c:v>
                </c:pt>
                <c:pt idx="39">
                  <c:v>2062</c:v>
                </c:pt>
                <c:pt idx="40">
                  <c:v>2063</c:v>
                </c:pt>
                <c:pt idx="41">
                  <c:v>2064</c:v>
                </c:pt>
                <c:pt idx="42">
                  <c:v>2065</c:v>
                </c:pt>
                <c:pt idx="43">
                  <c:v>2066</c:v>
                </c:pt>
                <c:pt idx="44">
                  <c:v>2067</c:v>
                </c:pt>
                <c:pt idx="45">
                  <c:v>2068</c:v>
                </c:pt>
                <c:pt idx="46">
                  <c:v>2069</c:v>
                </c:pt>
                <c:pt idx="47">
                  <c:v>2070</c:v>
                </c:pt>
                <c:pt idx="48">
                  <c:v>2071</c:v>
                </c:pt>
                <c:pt idx="49">
                  <c:v>2072</c:v>
                </c:pt>
                <c:pt idx="50">
                  <c:v>2073</c:v>
                </c:pt>
              </c:numCache>
            </c:numRef>
          </c:cat>
          <c:val>
            <c:numRef>
              <c:f>보고서!$E$534:$BC$534</c:f>
              <c:numCache>
                <c:formatCode>#,##0;[Red]\(#,##0\);"-"</c:formatCode>
                <c:ptCount val="51"/>
                <c:pt idx="0">
                  <c:v>665.40781331717153</c:v>
                </c:pt>
                <c:pt idx="1">
                  <c:v>1557.7728243206548</c:v>
                </c:pt>
                <c:pt idx="2">
                  <c:v>2731.2737670591505</c:v>
                </c:pt>
                <c:pt idx="3">
                  <c:v>3142.7148828718941</c:v>
                </c:pt>
                <c:pt idx="4">
                  <c:v>3420.0661152207158</c:v>
                </c:pt>
                <c:pt idx="5">
                  <c:v>3498.2381538849213</c:v>
                </c:pt>
                <c:pt idx="6">
                  <c:v>3852.967788260748</c:v>
                </c:pt>
                <c:pt idx="7">
                  <c:v>4108.7387540439668</c:v>
                </c:pt>
                <c:pt idx="8">
                  <c:v>4294.1274267751014</c:v>
                </c:pt>
                <c:pt idx="9">
                  <c:v>4650.1788203554161</c:v>
                </c:pt>
                <c:pt idx="10">
                  <c:v>4782.2429872350976</c:v>
                </c:pt>
                <c:pt idx="11">
                  <c:v>4959.0576152848553</c:v>
                </c:pt>
                <c:pt idx="12">
                  <c:v>5309.007485031354</c:v>
                </c:pt>
                <c:pt idx="13">
                  <c:v>5548.3851017432071</c:v>
                </c:pt>
                <c:pt idx="14">
                  <c:v>5707.3457601255832</c:v>
                </c:pt>
                <c:pt idx="15">
                  <c:v>6654.3363373564189</c:v>
                </c:pt>
                <c:pt idx="16">
                  <c:v>2487.1077697110377</c:v>
                </c:pt>
                <c:pt idx="17">
                  <c:v>2428.8129691084105</c:v>
                </c:pt>
                <c:pt idx="18">
                  <c:v>2633.9355140994312</c:v>
                </c:pt>
                <c:pt idx="19">
                  <c:v>2539.227961989689</c:v>
                </c:pt>
                <c:pt idx="20">
                  <c:v>2404.9540080198267</c:v>
                </c:pt>
                <c:pt idx="21">
                  <c:v>2689.219252010399</c:v>
                </c:pt>
                <c:pt idx="22">
                  <c:v>2591.3911958528183</c:v>
                </c:pt>
                <c:pt idx="23">
                  <c:v>3119.2758142662469</c:v>
                </c:pt>
                <c:pt idx="24">
                  <c:v>4371.3964404133985</c:v>
                </c:pt>
                <c:pt idx="25">
                  <c:v>5197.9435920575888</c:v>
                </c:pt>
                <c:pt idx="26">
                  <c:v>6020.6858026153768</c:v>
                </c:pt>
                <c:pt idx="27">
                  <c:v>7132.177021863653</c:v>
                </c:pt>
                <c:pt idx="28">
                  <c:v>7954.110405786314</c:v>
                </c:pt>
                <c:pt idx="29">
                  <c:v>8774.4107758079208</c:v>
                </c:pt>
                <c:pt idx="30">
                  <c:v>7687.2046438096895</c:v>
                </c:pt>
                <c:pt idx="31">
                  <c:v>7895.2124241515457</c:v>
                </c:pt>
                <c:pt idx="32">
                  <c:v>7979.3514057203329</c:v>
                </c:pt>
                <c:pt idx="33">
                  <c:v>8369.3481612985524</c:v>
                </c:pt>
                <c:pt idx="34">
                  <c:v>8452.0360448567881</c:v>
                </c:pt>
                <c:pt idx="35">
                  <c:v>8336.9927280353877</c:v>
                </c:pt>
                <c:pt idx="36">
                  <c:v>8736.0811448582572</c:v>
                </c:pt>
                <c:pt idx="37">
                  <c:v>8819.1972491193374</c:v>
                </c:pt>
                <c:pt idx="38">
                  <c:v>8900.513531929626</c:v>
                </c:pt>
                <c:pt idx="39">
                  <c:v>9306.3748645193846</c:v>
                </c:pt>
                <c:pt idx="40">
                  <c:v>9169.7007810929881</c:v>
                </c:pt>
                <c:pt idx="41">
                  <c:v>9250.9544167806635</c:v>
                </c:pt>
                <c:pt idx="42">
                  <c:v>9667.1993934388956</c:v>
                </c:pt>
                <c:pt idx="43">
                  <c:v>9747.4489583525883</c:v>
                </c:pt>
                <c:pt idx="44">
                  <c:v>9825.7759924379679</c:v>
                </c:pt>
                <c:pt idx="45">
                  <c:v>7281.6052366888853</c:v>
                </c:pt>
                <c:pt idx="46">
                  <c:v>7400.8631038550102</c:v>
                </c:pt>
                <c:pt idx="47">
                  <c:v>7526.6734176145037</c:v>
                </c:pt>
                <c:pt idx="48">
                  <c:v>8007.2157244162254</c:v>
                </c:pt>
                <c:pt idx="49">
                  <c:v>8131.1661298994304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C9-43A9-A400-125DC40D7F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13803215"/>
        <c:axId val="31380654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보고서!$D$528</c15:sqref>
                        </c15:formulaRef>
                      </c:ext>
                    </c:extLst>
                    <c:strCache>
                      <c:ptCount val="1"/>
                      <c:pt idx="0">
                        <c:v>　구 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보고서!$E$528:$BC$528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보고서!$E$528:$BC$528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  <c:pt idx="15">
                        <c:v>2038</c:v>
                      </c:pt>
                      <c:pt idx="16">
                        <c:v>2039</c:v>
                      </c:pt>
                      <c:pt idx="17">
                        <c:v>2040</c:v>
                      </c:pt>
                      <c:pt idx="18">
                        <c:v>2041</c:v>
                      </c:pt>
                      <c:pt idx="19">
                        <c:v>2042</c:v>
                      </c:pt>
                      <c:pt idx="20">
                        <c:v>2043</c:v>
                      </c:pt>
                      <c:pt idx="21">
                        <c:v>2044</c:v>
                      </c:pt>
                      <c:pt idx="22">
                        <c:v>2045</c:v>
                      </c:pt>
                      <c:pt idx="23">
                        <c:v>2046</c:v>
                      </c:pt>
                      <c:pt idx="24">
                        <c:v>2047</c:v>
                      </c:pt>
                      <c:pt idx="25">
                        <c:v>2048</c:v>
                      </c:pt>
                      <c:pt idx="26">
                        <c:v>2049</c:v>
                      </c:pt>
                      <c:pt idx="27">
                        <c:v>2050</c:v>
                      </c:pt>
                      <c:pt idx="28">
                        <c:v>2051</c:v>
                      </c:pt>
                      <c:pt idx="29">
                        <c:v>2052</c:v>
                      </c:pt>
                      <c:pt idx="30">
                        <c:v>2053</c:v>
                      </c:pt>
                      <c:pt idx="31">
                        <c:v>2054</c:v>
                      </c:pt>
                      <c:pt idx="32">
                        <c:v>2055</c:v>
                      </c:pt>
                      <c:pt idx="33">
                        <c:v>2056</c:v>
                      </c:pt>
                      <c:pt idx="34">
                        <c:v>2057</c:v>
                      </c:pt>
                      <c:pt idx="35">
                        <c:v>2058</c:v>
                      </c:pt>
                      <c:pt idx="36">
                        <c:v>2059</c:v>
                      </c:pt>
                      <c:pt idx="37">
                        <c:v>2060</c:v>
                      </c:pt>
                      <c:pt idx="38">
                        <c:v>2061</c:v>
                      </c:pt>
                      <c:pt idx="39">
                        <c:v>2062</c:v>
                      </c:pt>
                      <c:pt idx="40">
                        <c:v>2063</c:v>
                      </c:pt>
                      <c:pt idx="41">
                        <c:v>2064</c:v>
                      </c:pt>
                      <c:pt idx="42">
                        <c:v>2065</c:v>
                      </c:pt>
                      <c:pt idx="43">
                        <c:v>2066</c:v>
                      </c:pt>
                      <c:pt idx="44">
                        <c:v>2067</c:v>
                      </c:pt>
                      <c:pt idx="45">
                        <c:v>2068</c:v>
                      </c:pt>
                      <c:pt idx="46">
                        <c:v>2069</c:v>
                      </c:pt>
                      <c:pt idx="47">
                        <c:v>2070</c:v>
                      </c:pt>
                      <c:pt idx="48">
                        <c:v>2071</c:v>
                      </c:pt>
                      <c:pt idx="49">
                        <c:v>2072</c:v>
                      </c:pt>
                      <c:pt idx="50">
                        <c:v>2073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49C9-43A9-A400-125DC40D7F13}"/>
                  </c:ext>
                </c:extLst>
              </c15:ser>
            </c15:filteredBarSeries>
          </c:ext>
        </c:extLst>
      </c:barChart>
      <c:catAx>
        <c:axId val="313803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313806543"/>
        <c:crosses val="autoZero"/>
        <c:auto val="1"/>
        <c:lblAlgn val="ctr"/>
        <c:lblOffset val="100"/>
        <c:tickLblSkip val="2"/>
        <c:noMultiLvlLbl val="0"/>
      </c:catAx>
      <c:valAx>
        <c:axId val="31380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;[Red]\(#,##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313803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보고서!$D$556</c:f>
              <c:strCache>
                <c:ptCount val="1"/>
                <c:pt idx="0">
                  <c:v>운영수입 100%(기본안)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보고서!$G$555:$U$555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보고서!$G$556:$U$556</c:f>
              <c:numCache>
                <c:formatCode>#,##0.00;[Red]\(#,##0.00\);"-"</c:formatCode>
                <c:ptCount val="15"/>
                <c:pt idx="0">
                  <c:v>1.8530869401502199</c:v>
                </c:pt>
                <c:pt idx="1">
                  <c:v>2.4978584849237064</c:v>
                </c:pt>
                <c:pt idx="2">
                  <c:v>3.6262247760184132</c:v>
                </c:pt>
                <c:pt idx="3">
                  <c:v>2.3962241087389442</c:v>
                </c:pt>
                <c:pt idx="4">
                  <c:v>2.5194438380578208</c:v>
                </c:pt>
                <c:pt idx="5">
                  <c:v>2.5541735825876515</c:v>
                </c:pt>
                <c:pt idx="6">
                  <c:v>2.7117704649198715</c:v>
                </c:pt>
                <c:pt idx="7">
                  <c:v>2.825402659392326</c:v>
                </c:pt>
                <c:pt idx="8">
                  <c:v>2.9077658848204582</c:v>
                </c:pt>
                <c:pt idx="9">
                  <c:v>3.065949989390786</c:v>
                </c:pt>
                <c:pt idx="10">
                  <c:v>3.1246225640818226</c:v>
                </c:pt>
                <c:pt idx="11">
                  <c:v>3.2031765709394797</c:v>
                </c:pt>
                <c:pt idx="12">
                  <c:v>3.3586499317757044</c:v>
                </c:pt>
                <c:pt idx="13">
                  <c:v>3.4649990000182984</c:v>
                </c:pt>
                <c:pt idx="14">
                  <c:v>3.5356209660083113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831E-42A5-8279-B2AF1857B2C8}"/>
            </c:ext>
          </c:extLst>
        </c:ser>
        <c:ser>
          <c:idx val="2"/>
          <c:order val="2"/>
          <c:tx>
            <c:strRef>
              <c:f>보고서!$D$557</c:f>
              <c:strCache>
                <c:ptCount val="1"/>
                <c:pt idx="0">
                  <c:v>운영수입 95%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보고서!$G$555:$U$555</c:f>
              <c:numCache>
                <c:formatCode>General</c:formatCode>
                <c:ptCount val="1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</c:numCache>
            </c:numRef>
          </c:cat>
          <c:val>
            <c:numRef>
              <c:f>보고서!$G$557:$U$557</c:f>
              <c:numCache>
                <c:formatCode>#,##0.00;[Red]\(#,##0.00\);"-"</c:formatCode>
                <c:ptCount val="15"/>
                <c:pt idx="0">
                  <c:v>1.4911725471213708</c:v>
                </c:pt>
                <c:pt idx="1">
                  <c:v>1.8436612777121653</c:v>
                </c:pt>
                <c:pt idx="2">
                  <c:v>2.5776268824975634</c:v>
                </c:pt>
                <c:pt idx="3">
                  <c:v>1.7233778770657531</c:v>
                </c:pt>
                <c:pt idx="4">
                  <c:v>1.7054748656831158</c:v>
                </c:pt>
                <c:pt idx="5">
                  <c:v>1.6102466432493741</c:v>
                </c:pt>
                <c:pt idx="6">
                  <c:v>1.6327925628851443</c:v>
                </c:pt>
                <c:pt idx="7">
                  <c:v>1.6206692184980975</c:v>
                </c:pt>
                <c:pt idx="8">
                  <c:v>1.5452852216836488</c:v>
                </c:pt>
                <c:pt idx="9">
                  <c:v>1.5402675579170291</c:v>
                </c:pt>
                <c:pt idx="10">
                  <c:v>1.4364604936982071</c:v>
                </c:pt>
                <c:pt idx="11">
                  <c:v>1.3525348616460053</c:v>
                </c:pt>
                <c:pt idx="12">
                  <c:v>1.3399104010951741</c:v>
                </c:pt>
                <c:pt idx="13">
                  <c:v>1.2789054412606125</c:v>
                </c:pt>
                <c:pt idx="14">
                  <c:v>1.1821733791734708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831E-42A5-8279-B2AF1857B2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4390415"/>
        <c:axId val="1914386671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보고서!$D$555</c15:sqref>
                        </c15:formulaRef>
                      </c:ext>
                    </c:extLst>
                    <c:strCache>
                      <c:ptCount val="1"/>
                      <c:pt idx="0">
                        <c:v>운영수입 비율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보고서!$G$555:$U$555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보고서!$G$555:$U$555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2023</c:v>
                      </c:pt>
                      <c:pt idx="1">
                        <c:v>2024</c:v>
                      </c:pt>
                      <c:pt idx="2">
                        <c:v>2025</c:v>
                      </c:pt>
                      <c:pt idx="3">
                        <c:v>2026</c:v>
                      </c:pt>
                      <c:pt idx="4">
                        <c:v>2027</c:v>
                      </c:pt>
                      <c:pt idx="5">
                        <c:v>2028</c:v>
                      </c:pt>
                      <c:pt idx="6">
                        <c:v>2029</c:v>
                      </c:pt>
                      <c:pt idx="7">
                        <c:v>2030</c:v>
                      </c:pt>
                      <c:pt idx="8">
                        <c:v>2031</c:v>
                      </c:pt>
                      <c:pt idx="9">
                        <c:v>2032</c:v>
                      </c:pt>
                      <c:pt idx="10">
                        <c:v>2033</c:v>
                      </c:pt>
                      <c:pt idx="11">
                        <c:v>2034</c:v>
                      </c:pt>
                      <c:pt idx="12">
                        <c:v>2035</c:v>
                      </c:pt>
                      <c:pt idx="13">
                        <c:v>2036</c:v>
                      </c:pt>
                      <c:pt idx="14">
                        <c:v>2037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831E-42A5-8279-B2AF1857B2C8}"/>
                  </c:ext>
                </c:extLst>
              </c15:ser>
            </c15:filteredLineSeries>
          </c:ext>
        </c:extLst>
      </c:lineChart>
      <c:catAx>
        <c:axId val="191439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86671"/>
        <c:crosses val="autoZero"/>
        <c:auto val="1"/>
        <c:lblAlgn val="ctr"/>
        <c:lblOffset val="100"/>
        <c:noMultiLvlLbl val="0"/>
      </c:catAx>
      <c:valAx>
        <c:axId val="1914386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;[Red]\(#,##0.00\);&quot;-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1914390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7567423309958272"/>
          <c:y val="0.2546036659226919"/>
          <c:w val="0.21005718001870416"/>
          <c:h val="0.2429556501703581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1" y="13"/>
            <a:ext cx="2945660" cy="496332"/>
          </a:xfrm>
          <a:prstGeom prst="rect">
            <a:avLst/>
          </a:prstGeom>
        </p:spPr>
        <p:txBody>
          <a:bodyPr vert="horz" lIns="95350" tIns="47675" rIns="95350" bIns="4767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52" y="13"/>
            <a:ext cx="2945660" cy="496332"/>
          </a:xfrm>
          <a:prstGeom prst="rect">
            <a:avLst/>
          </a:prstGeom>
        </p:spPr>
        <p:txBody>
          <a:bodyPr vert="horz" lIns="95350" tIns="47675" rIns="95350" bIns="47675" rtlCol="0"/>
          <a:lstStyle>
            <a:lvl1pPr algn="r">
              <a:defRPr sz="1300"/>
            </a:lvl1pPr>
          </a:lstStyle>
          <a:p>
            <a:fld id="{478437AF-2235-495E-83BA-F34796239540}" type="datetimeFigureOut">
              <a:rPr lang="ko-KR" altLang="en-US" smtClean="0"/>
              <a:pPr/>
              <a:t>2023-02-23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1" y="9428601"/>
            <a:ext cx="2945660" cy="496332"/>
          </a:xfrm>
          <a:prstGeom prst="rect">
            <a:avLst/>
          </a:prstGeom>
        </p:spPr>
        <p:txBody>
          <a:bodyPr vert="horz" lIns="95350" tIns="47675" rIns="95350" bIns="4767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52" y="9428601"/>
            <a:ext cx="2945660" cy="496332"/>
          </a:xfrm>
          <a:prstGeom prst="rect">
            <a:avLst/>
          </a:prstGeom>
        </p:spPr>
        <p:txBody>
          <a:bodyPr vert="horz" lIns="95350" tIns="47675" rIns="95350" bIns="47675" rtlCol="0" anchor="b"/>
          <a:lstStyle>
            <a:lvl1pPr algn="r">
              <a:defRPr sz="1300"/>
            </a:lvl1pPr>
          </a:lstStyle>
          <a:p>
            <a:fld id="{C183D146-CDA6-468C-AB77-31CF9D537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010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1" y="13"/>
            <a:ext cx="2945660" cy="496332"/>
          </a:xfrm>
          <a:prstGeom prst="rect">
            <a:avLst/>
          </a:prstGeom>
        </p:spPr>
        <p:txBody>
          <a:bodyPr vert="horz" lIns="95350" tIns="47675" rIns="95350" bIns="4767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52" y="13"/>
            <a:ext cx="2945660" cy="496332"/>
          </a:xfrm>
          <a:prstGeom prst="rect">
            <a:avLst/>
          </a:prstGeom>
        </p:spPr>
        <p:txBody>
          <a:bodyPr vert="horz" lIns="95350" tIns="47675" rIns="95350" bIns="47675" rtlCol="0"/>
          <a:lstStyle>
            <a:lvl1pPr algn="r">
              <a:defRPr sz="1300"/>
            </a:lvl1pPr>
          </a:lstStyle>
          <a:p>
            <a:fld id="{D011A985-A5B7-425B-9C5B-EC3DD3DA1A1D}" type="datetimeFigureOut">
              <a:rPr lang="ko-KR" altLang="en-US" smtClean="0"/>
              <a:pPr/>
              <a:t>2023-02-23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50" tIns="47675" rIns="95350" bIns="476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69"/>
            <a:ext cx="5438140" cy="4466987"/>
          </a:xfrm>
          <a:prstGeom prst="rect">
            <a:avLst/>
          </a:prstGeom>
        </p:spPr>
        <p:txBody>
          <a:bodyPr vert="horz" lIns="95350" tIns="47675" rIns="95350" bIns="476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1" y="9428601"/>
            <a:ext cx="2945660" cy="496332"/>
          </a:xfrm>
          <a:prstGeom prst="rect">
            <a:avLst/>
          </a:prstGeom>
        </p:spPr>
        <p:txBody>
          <a:bodyPr vert="horz" lIns="95350" tIns="47675" rIns="95350" bIns="4767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52" y="9428601"/>
            <a:ext cx="2945660" cy="496332"/>
          </a:xfrm>
          <a:prstGeom prst="rect">
            <a:avLst/>
          </a:prstGeom>
        </p:spPr>
        <p:txBody>
          <a:bodyPr vert="horz" lIns="95350" tIns="47675" rIns="95350" bIns="47675" rtlCol="0" anchor="b"/>
          <a:lstStyle>
            <a:lvl1pPr algn="r">
              <a:defRPr sz="1300"/>
            </a:lvl1pPr>
          </a:lstStyle>
          <a:p>
            <a:fld id="{2D7A63B3-7F61-44FC-AE55-D009E73AB5A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159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829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201" indent="-171201">
              <a:buFontTx/>
              <a:buChar char="-"/>
            </a:pPr>
            <a:r>
              <a:rPr lang="ko-KR" altLang="en-US" dirty="0"/>
              <a:t>펀드 </a:t>
            </a:r>
            <a:r>
              <a:rPr lang="ko-KR" altLang="en-US" dirty="0" err="1"/>
              <a:t>구조도를</a:t>
            </a:r>
            <a:r>
              <a:rPr lang="ko-KR" altLang="en-US" dirty="0"/>
              <a:t> 보시겠습니다</a:t>
            </a:r>
            <a:r>
              <a:rPr lang="en-US" altLang="ko-KR" dirty="0"/>
              <a:t>. </a:t>
            </a:r>
          </a:p>
          <a:p>
            <a:pPr marL="171201" indent="-171201">
              <a:buFontTx/>
              <a:buChar char="-"/>
            </a:pPr>
            <a:r>
              <a:rPr lang="ko-KR" altLang="en-US" dirty="0"/>
              <a:t>펀드 투자자는 한국해양진흥공사가 </a:t>
            </a:r>
            <a:r>
              <a:rPr lang="en-US" altLang="ko-KR" dirty="0"/>
              <a:t>165</a:t>
            </a:r>
            <a:r>
              <a:rPr lang="ko-KR" altLang="en-US" dirty="0"/>
              <a:t>억으로 </a:t>
            </a:r>
            <a:r>
              <a:rPr lang="en-US" altLang="ko-KR" dirty="0"/>
              <a:t>1</a:t>
            </a:r>
            <a:r>
              <a:rPr lang="ko-KR" altLang="en-US" dirty="0" err="1"/>
              <a:t>종수익권자</a:t>
            </a:r>
            <a:r>
              <a:rPr lang="en-US" altLang="ko-KR" dirty="0"/>
              <a:t>, </a:t>
            </a:r>
          </a:p>
          <a:p>
            <a:pPr marL="171201" indent="-171201">
              <a:buFontTx/>
              <a:buChar char="-"/>
            </a:pPr>
            <a:r>
              <a:rPr lang="ko-KR" altLang="en-US" dirty="0"/>
              <a:t>한진과 </a:t>
            </a:r>
            <a:r>
              <a:rPr lang="ko-KR" altLang="en-US" dirty="0" err="1"/>
              <a:t>동영해운이</a:t>
            </a:r>
            <a:r>
              <a:rPr lang="ko-KR" altLang="en-US" dirty="0"/>
              <a:t> 각</a:t>
            </a:r>
            <a:r>
              <a:rPr lang="ko-KR" altLang="en-US" baseline="0" dirty="0"/>
              <a:t> </a:t>
            </a:r>
            <a:r>
              <a:rPr lang="en-US" altLang="ko-KR" baseline="0" dirty="0"/>
              <a:t>5</a:t>
            </a:r>
            <a:r>
              <a:rPr lang="ko-KR" altLang="en-US" baseline="0" dirty="0"/>
              <a:t>억원씩 </a:t>
            </a:r>
            <a:r>
              <a:rPr lang="en-US" altLang="ko-KR" baseline="0" dirty="0"/>
              <a:t>2</a:t>
            </a:r>
            <a:r>
              <a:rPr lang="ko-KR" altLang="en-US" baseline="0" dirty="0"/>
              <a:t>종수익권자로 </a:t>
            </a:r>
            <a:r>
              <a:rPr lang="ko-KR" altLang="en-US" dirty="0"/>
              <a:t>구성되며</a:t>
            </a:r>
            <a:endParaRPr lang="en-US" altLang="ko-KR" dirty="0"/>
          </a:p>
          <a:p>
            <a:pPr marL="171201" indent="-171201">
              <a:buFontTx/>
              <a:buChar char="-"/>
            </a:pPr>
            <a:r>
              <a:rPr lang="ko-KR" altLang="en-US" dirty="0"/>
              <a:t>이렇게 모여진 자금으로 펀드를 설정한 후 </a:t>
            </a:r>
            <a:endParaRPr lang="en-US" altLang="ko-KR" dirty="0"/>
          </a:p>
          <a:p>
            <a:pPr marL="171201" indent="-171201">
              <a:buFontTx/>
              <a:buChar char="-"/>
            </a:pPr>
            <a:r>
              <a:rPr lang="ko-KR" altLang="en-US" dirty="0"/>
              <a:t>펀드가 차주인 </a:t>
            </a:r>
            <a:r>
              <a:rPr lang="en-US" altLang="ko-KR" dirty="0"/>
              <a:t>IGDC</a:t>
            </a:r>
            <a:r>
              <a:rPr lang="ko-KR" altLang="en-US" dirty="0"/>
              <a:t>에게 금전대여하고</a:t>
            </a:r>
            <a:r>
              <a:rPr lang="en-US" altLang="ko-KR" dirty="0"/>
              <a:t> </a:t>
            </a:r>
          </a:p>
          <a:p>
            <a:pPr marL="171201" indent="-171201">
              <a:buFontTx/>
              <a:buChar char="-"/>
            </a:pPr>
            <a:r>
              <a:rPr lang="ko-KR" altLang="en-US" dirty="0" err="1"/>
              <a:t>채권보전을</a:t>
            </a:r>
            <a:r>
              <a:rPr lang="ko-KR" altLang="en-US" dirty="0"/>
              <a:t> 위해 한진의 자금보충약정과 </a:t>
            </a:r>
            <a:r>
              <a:rPr lang="ko-KR" altLang="en-US" dirty="0" err="1"/>
              <a:t>동영해운의</a:t>
            </a:r>
            <a:r>
              <a:rPr lang="ko-KR" altLang="en-US" dirty="0"/>
              <a:t> 연대보증이 중첩적으로 들어가는 구조입니다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23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6">
            <a:extLst>
              <a:ext uri="{FF2B5EF4-FFF2-40B4-BE49-F238E27FC236}">
                <a16:creationId xmlns:a16="http://schemas.microsoft.com/office/drawing/2014/main" id="{7EECFDF9-C6CF-BFFE-9E72-10F143014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8132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fld id="{7427AB60-A437-43CF-9BC1-9B04806377F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E3D76BF-6C08-F43E-421D-A54AB5C43D9D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49275"/>
            <a:ext cx="315280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3FBF428-662C-7D47-6BCF-8BDE3F979405}"/>
              </a:ext>
            </a:extLst>
          </p:cNvPr>
          <p:cNvCxnSpPr>
            <a:cxnSpLocks/>
          </p:cNvCxnSpPr>
          <p:nvPr userDrawn="1"/>
        </p:nvCxnSpPr>
        <p:spPr>
          <a:xfrm>
            <a:off x="6753200" y="549275"/>
            <a:ext cx="315280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6">
            <a:extLst>
              <a:ext uri="{FF2B5EF4-FFF2-40B4-BE49-F238E27FC236}">
                <a16:creationId xmlns:a16="http://schemas.microsoft.com/office/drawing/2014/main" id="{B5DB7FF3-C7D3-2043-480A-3ABB004ED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8132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fld id="{7427AB60-A437-43CF-9BC1-9B04806377F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5CFBF4-FC47-448B-D672-6FAD4C7DA2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53400" y="113403"/>
            <a:ext cx="1220738" cy="35321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 userDrawn="1">
          <p15:clr>
            <a:srgbClr val="FBAE40"/>
          </p15:clr>
        </p15:guide>
        <p15:guide id="3" pos="5887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759D0955-B6B2-D6B3-B6AE-29E687637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8132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fld id="{7427AB60-A437-43CF-9BC1-9B04806377F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343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F1FAC6B1-651A-3487-591D-B5927204C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8132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fld id="{7427AB60-A437-43CF-9BC1-9B04806377F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7" Type="http://schemas.openxmlformats.org/officeDocument/2006/relationships/chart" Target="../charts/chart1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chart" Target="../charts/char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BF84469-5416-C6CD-37C0-ADFC6E887E5F}"/>
              </a:ext>
            </a:extLst>
          </p:cNvPr>
          <p:cNvSpPr/>
          <p:nvPr/>
        </p:nvSpPr>
        <p:spPr>
          <a:xfrm>
            <a:off x="0" y="-7064"/>
            <a:ext cx="3263492" cy="3527608"/>
          </a:xfrm>
          <a:custGeom>
            <a:avLst/>
            <a:gdLst>
              <a:gd name="connsiteX0" fmla="*/ 0 w 3070447"/>
              <a:gd name="connsiteY0" fmla="*/ 0 h 3537303"/>
              <a:gd name="connsiteX1" fmla="*/ 2184598 w 3070447"/>
              <a:gd name="connsiteY1" fmla="*/ 0 h 3537303"/>
              <a:gd name="connsiteX2" fmla="*/ 3070447 w 3070447"/>
              <a:gd name="connsiteY2" fmla="*/ 1129768 h 3537303"/>
              <a:gd name="connsiteX3" fmla="*/ 0 w 3070447"/>
              <a:gd name="connsiteY3" fmla="*/ 3537303 h 353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0447" h="3537303">
                <a:moveTo>
                  <a:pt x="0" y="0"/>
                </a:moveTo>
                <a:lnTo>
                  <a:pt x="2184598" y="0"/>
                </a:lnTo>
                <a:lnTo>
                  <a:pt x="3070447" y="1129768"/>
                </a:lnTo>
                <a:lnTo>
                  <a:pt x="0" y="3537303"/>
                </a:lnTo>
                <a:close/>
              </a:path>
            </a:pathLst>
          </a:custGeom>
          <a:solidFill>
            <a:srgbClr val="E4DBC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83244E-D682-C56A-7D0F-A54485E94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24225"/>
          <a:stretch/>
        </p:blipFill>
        <p:spPr bwMode="auto">
          <a:xfrm>
            <a:off x="4617055" y="0"/>
            <a:ext cx="5303928" cy="6856715"/>
          </a:xfrm>
          <a:custGeom>
            <a:avLst/>
            <a:gdLst>
              <a:gd name="connsiteX0" fmla="*/ 4834344 w 5303929"/>
              <a:gd name="connsiteY0" fmla="*/ 0 h 6856717"/>
              <a:gd name="connsiteX1" fmla="*/ 5303928 w 5303929"/>
              <a:gd name="connsiteY1" fmla="*/ 0 h 6856717"/>
              <a:gd name="connsiteX2" fmla="*/ 5303929 w 5303929"/>
              <a:gd name="connsiteY2" fmla="*/ 6856717 h 6856717"/>
              <a:gd name="connsiteX3" fmla="*/ 2384492 w 5303929"/>
              <a:gd name="connsiteY3" fmla="*/ 6856717 h 6856717"/>
              <a:gd name="connsiteX4" fmla="*/ 0 w 5303929"/>
              <a:gd name="connsiteY4" fmla="*/ 3903954 h 685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929" h="6856717">
                <a:moveTo>
                  <a:pt x="4834344" y="0"/>
                </a:moveTo>
                <a:lnTo>
                  <a:pt x="5303928" y="0"/>
                </a:lnTo>
                <a:lnTo>
                  <a:pt x="5303929" y="6856717"/>
                </a:lnTo>
                <a:lnTo>
                  <a:pt x="2384492" y="6856717"/>
                </a:lnTo>
                <a:lnTo>
                  <a:pt x="0" y="39039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A566ED3-E092-17B0-6767-9127BC9F7D7C}"/>
              </a:ext>
            </a:extLst>
          </p:cNvPr>
          <p:cNvSpPr/>
          <p:nvPr/>
        </p:nvSpPr>
        <p:spPr>
          <a:xfrm rot="19264652">
            <a:off x="5655185" y="1198447"/>
            <a:ext cx="6579170" cy="5629530"/>
          </a:xfrm>
          <a:custGeom>
            <a:avLst/>
            <a:gdLst>
              <a:gd name="connsiteX0" fmla="*/ 6213835 w 6579170"/>
              <a:gd name="connsiteY0" fmla="*/ 0 h 5629530"/>
              <a:gd name="connsiteX1" fmla="*/ 6579170 w 6579170"/>
              <a:gd name="connsiteY1" fmla="*/ 295025 h 5629530"/>
              <a:gd name="connsiteX2" fmla="*/ 2271313 w 6579170"/>
              <a:gd name="connsiteY2" fmla="*/ 5629530 h 5629530"/>
              <a:gd name="connsiteX3" fmla="*/ 0 w 6579170"/>
              <a:gd name="connsiteY3" fmla="*/ 3795341 h 5629530"/>
              <a:gd name="connsiteX4" fmla="*/ 0 w 6579170"/>
              <a:gd name="connsiteY4" fmla="*/ 0 h 562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9170" h="5629530">
                <a:moveTo>
                  <a:pt x="6213835" y="0"/>
                </a:moveTo>
                <a:lnTo>
                  <a:pt x="6579170" y="295025"/>
                </a:lnTo>
                <a:lnTo>
                  <a:pt x="2271313" y="5629530"/>
                </a:lnTo>
                <a:lnTo>
                  <a:pt x="0" y="37953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EABCCC0E-09B4-0547-6A62-1A6E0B417384}"/>
              </a:ext>
            </a:extLst>
          </p:cNvPr>
          <p:cNvSpPr/>
          <p:nvPr/>
        </p:nvSpPr>
        <p:spPr>
          <a:xfrm rot="10800000">
            <a:off x="6171713" y="-16728"/>
            <a:ext cx="3749270" cy="3140968"/>
          </a:xfrm>
          <a:prstGeom prst="rtTriangle">
            <a:avLst/>
          </a:prstGeom>
          <a:solidFill>
            <a:srgbClr val="E4DBC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D21B43-9A2E-5042-2D1D-C35733706727}"/>
              </a:ext>
            </a:extLst>
          </p:cNvPr>
          <p:cNvSpPr txBox="1"/>
          <p:nvPr/>
        </p:nvSpPr>
        <p:spPr>
          <a:xfrm>
            <a:off x="170176" y="1828996"/>
            <a:ext cx="6522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-윤고딕350" panose="02030504000101010101" pitchFamily="18" charset="-127"/>
                <a:ea typeface="-윤고딕350" panose="02030504000101010101" pitchFamily="18" charset="-127"/>
              </a:rPr>
              <a:t>앤도버</a:t>
            </a:r>
            <a:r>
              <a:rPr lang="ko-KR" altLang="en-US" sz="32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3200" dirty="0" err="1">
                <a:latin typeface="-윤고딕350" panose="02030504000101010101" pitchFamily="18" charset="-127"/>
                <a:ea typeface="-윤고딕350" panose="02030504000101010101" pitchFamily="18" charset="-127"/>
              </a:rPr>
              <a:t>부산신항</a:t>
            </a:r>
            <a:r>
              <a:rPr lang="ko-KR" altLang="en-US" sz="32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endParaRPr lang="en-US" altLang="ko-KR" sz="32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ko-KR" altLang="en-US" sz="32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동방물류센터</a:t>
            </a:r>
            <a:r>
              <a:rPr lang="en-US" altLang="ko-KR" sz="32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(DBLC) </a:t>
            </a:r>
          </a:p>
          <a:p>
            <a:pPr algn="ctr"/>
            <a:r>
              <a:rPr lang="ko-KR" altLang="en-US" sz="32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일반사모투자신탁 </a:t>
            </a:r>
            <a:r>
              <a:rPr lang="en-US" altLang="ko-KR" sz="32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1</a:t>
            </a:r>
            <a:r>
              <a:rPr lang="ko-KR" altLang="en-US" sz="32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79D0D6-A7B5-8904-3221-1C91A4C6DE7A}"/>
              </a:ext>
            </a:extLst>
          </p:cNvPr>
          <p:cNvSpPr/>
          <p:nvPr/>
        </p:nvSpPr>
        <p:spPr>
          <a:xfrm>
            <a:off x="1913368" y="1214802"/>
            <a:ext cx="3456384" cy="504055"/>
          </a:xfrm>
          <a:prstGeom prst="rect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Information Memorandum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D27FB4-2023-3A64-5459-757AD7C86D8B}"/>
              </a:ext>
            </a:extLst>
          </p:cNvPr>
          <p:cNvSpPr/>
          <p:nvPr/>
        </p:nvSpPr>
        <p:spPr>
          <a:xfrm>
            <a:off x="-1" y="6381331"/>
            <a:ext cx="9920983" cy="476668"/>
          </a:xfrm>
          <a:prstGeom prst="rect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37266-ADE2-709E-3C02-13A15423776A}"/>
              </a:ext>
            </a:extLst>
          </p:cNvPr>
          <p:cNvSpPr txBox="1"/>
          <p:nvPr/>
        </p:nvSpPr>
        <p:spPr>
          <a:xfrm>
            <a:off x="1885" y="6450388"/>
            <a:ext cx="99190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본 자료는 </a:t>
            </a:r>
            <a:r>
              <a:rPr lang="ko-KR" altLang="en-US" sz="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앤도버자산운용이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작성한 것이며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투자권유를 위한 광고물로 활용될 수 없고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당사의 승인없이 복제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외부유출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유통될 수 없습니다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본 자료에 수록된 내용은 신뢰할 만한 자료 및 정보로부터 얻어진 것이나 당사는 그 정확성이나 완전성을 보장할 수 없으며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본 상품에 가입하시기 전에 투자대상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환매방법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보수 등에 관하여 집합투자규약을 참고하시기 바랍니다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4EC9D-6754-DD31-2E53-4920AEBEF014}"/>
              </a:ext>
            </a:extLst>
          </p:cNvPr>
          <p:cNvSpPr txBox="1"/>
          <p:nvPr/>
        </p:nvSpPr>
        <p:spPr>
          <a:xfrm>
            <a:off x="141438" y="129856"/>
            <a:ext cx="1254539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DRAFT/</a:t>
            </a:r>
            <a:r>
              <a:rPr lang="ko-KR" altLang="en-US" sz="8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판매사내부용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5A414-83D7-C370-DD9E-60C81B578744}"/>
              </a:ext>
            </a:extLst>
          </p:cNvPr>
          <p:cNvSpPr txBox="1"/>
          <p:nvPr/>
        </p:nvSpPr>
        <p:spPr>
          <a:xfrm>
            <a:off x="272480" y="5662027"/>
            <a:ext cx="26151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933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앤도버자산운용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933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투자본부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22933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933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2023.02</a:t>
            </a:r>
          </a:p>
        </p:txBody>
      </p:sp>
    </p:spTree>
    <p:extLst>
      <p:ext uri="{BB962C8B-B14F-4D97-AF65-F5344CB8AC3E}">
        <p14:creationId xmlns:p14="http://schemas.microsoft.com/office/powerpoint/2010/main" val="77651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EA3745-9BD2-494F-B1C4-A790892F46F4}"/>
              </a:ext>
            </a:extLst>
          </p:cNvPr>
          <p:cNvSpPr/>
          <p:nvPr/>
        </p:nvSpPr>
        <p:spPr>
          <a:xfrm>
            <a:off x="560452" y="908050"/>
            <a:ext cx="8785096" cy="75241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본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시설사업지는‘부산항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신항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웅동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’1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종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항만배후단지에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위치해있으며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해당 단지는 서컨테이너터미널과 인접하고 현재 운영중인 동방물류센터와 약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5km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거리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부산신항은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남북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동서 광역교통체계와 연결 및 철도교통망이 연결이 계획되어 있어 접근성이 우수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2A6B5-56F2-C494-48D3-0F7B0AD69E8A}"/>
              </a:ext>
            </a:extLst>
          </p:cNvPr>
          <p:cNvSpPr txBox="1"/>
          <p:nvPr/>
        </p:nvSpPr>
        <p:spPr>
          <a:xfrm>
            <a:off x="4232920" y="8498"/>
            <a:ext cx="20617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입지분석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25863-605E-D021-C945-6DD4583F4834}"/>
              </a:ext>
            </a:extLst>
          </p:cNvPr>
          <p:cNvSpPr txBox="1"/>
          <p:nvPr/>
        </p:nvSpPr>
        <p:spPr>
          <a:xfrm>
            <a:off x="543414" y="1772816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광역위치도</a:t>
            </a:r>
            <a:endParaRPr lang="en-US" altLang="ko-KR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DD51BCB-2E91-B6B5-48BC-6D254808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5F73E1B-4A3E-68BA-524A-CA6A20E2A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" t="2340" r="8918" b="7016"/>
          <a:stretch/>
        </p:blipFill>
        <p:spPr>
          <a:xfrm>
            <a:off x="5307765" y="2132862"/>
            <a:ext cx="4047033" cy="31683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80B9B8-4DCC-540C-6475-7BA563DC9C6C}"/>
              </a:ext>
            </a:extLst>
          </p:cNvPr>
          <p:cNvSpPr txBox="1"/>
          <p:nvPr/>
        </p:nvSpPr>
        <p:spPr>
          <a:xfrm>
            <a:off x="5260439" y="1772403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세부위치도</a:t>
            </a:r>
            <a:endParaRPr lang="en-US" altLang="ko-KR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128527-DCB3-94F0-9FED-BD8F586EEC0A}"/>
              </a:ext>
            </a:extLst>
          </p:cNvPr>
          <p:cNvSpPr/>
          <p:nvPr/>
        </p:nvSpPr>
        <p:spPr>
          <a:xfrm>
            <a:off x="5307765" y="5360448"/>
            <a:ext cx="4061655" cy="1218204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C2B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부산신항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웅동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 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종항만배후단지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자유무역지구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 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內 위치</a:t>
            </a:r>
            <a:endParaRPr lang="en-US" altLang="ko-KR" sz="105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부산신항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물류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비즈니스의 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Core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위치</a:t>
            </a:r>
            <a:endParaRPr lang="en-US" altLang="ko-KR" sz="105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   </a:t>
            </a:r>
            <a:r>
              <a:rPr lang="ko-KR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☞ 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서컨테이너터미널로 접근 가능한 </a:t>
            </a:r>
            <a:r>
              <a:rPr lang="ko-KR" altLang="en-US" sz="10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메인도로를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사이에 </a:t>
            </a:r>
            <a:r>
              <a:rPr lang="ko-KR" altLang="en-US" sz="10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두고있음</a:t>
            </a:r>
            <a:endParaRPr lang="en-US" altLang="ko-KR" sz="10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   </a:t>
            </a:r>
            <a:r>
              <a:rPr lang="ko-KR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☞ </a:t>
            </a:r>
            <a:r>
              <a:rPr lang="ko-KR" altLang="en-US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서컨테이너 </a:t>
            </a:r>
            <a:r>
              <a:rPr lang="en-US" altLang="ko-KR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2-5/6</a:t>
            </a:r>
            <a:r>
              <a:rPr lang="ko-KR" altLang="en-US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 </a:t>
            </a:r>
            <a:r>
              <a:rPr lang="en-US" altLang="ko-KR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2023~2024</a:t>
            </a:r>
            <a:r>
              <a:rPr lang="ko-KR" altLang="en-US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r>
              <a:rPr lang="en-US" altLang="ko-KR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spc="-1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피더부두</a:t>
            </a:r>
            <a:r>
              <a:rPr lang="ko-KR" altLang="en-US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2026</a:t>
            </a:r>
            <a:r>
              <a:rPr lang="ko-KR" altLang="en-US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개장예정</a:t>
            </a:r>
            <a:endParaRPr lang="en-US" altLang="ko-KR" sz="1000" spc="-1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           (</a:t>
            </a:r>
            <a:r>
              <a:rPr lang="ko-KR" altLang="en-US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 </a:t>
            </a:r>
            <a:r>
              <a:rPr lang="en-US" altLang="ko-KR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258</a:t>
            </a:r>
            <a:r>
              <a:rPr lang="ko-KR" altLang="en-US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만 </a:t>
            </a:r>
            <a:r>
              <a:rPr lang="en-US" altLang="ko-KR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TEU</a:t>
            </a:r>
            <a:r>
              <a:rPr lang="ko-KR" altLang="en-US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처리예상</a:t>
            </a:r>
            <a:r>
              <a:rPr lang="en-US" altLang="ko-KR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 [</a:t>
            </a:r>
            <a:r>
              <a:rPr lang="ko-KR" altLang="en-US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상세 개발계획 부록 참조</a:t>
            </a:r>
            <a:r>
              <a:rPr lang="en-US" altLang="ko-KR" sz="1000" spc="-1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10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現 운영 중인 동방물류센터와 인접하여 시너지 발생 가능</a:t>
            </a:r>
            <a:endParaRPr lang="ko-KR" altLang="en-US" sz="1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F5BE08-533D-209F-9B90-92B1A4AE107A}"/>
              </a:ext>
            </a:extLst>
          </p:cNvPr>
          <p:cNvSpPr/>
          <p:nvPr/>
        </p:nvSpPr>
        <p:spPr>
          <a:xfrm>
            <a:off x="556788" y="5360448"/>
            <a:ext cx="4342195" cy="1218204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C2B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부산광역시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창원특례시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김해시와 인접하여 지역중심지까지 접근용이</a:t>
            </a:r>
            <a:endParaRPr lang="en-US" altLang="ko-KR" sz="105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   </a:t>
            </a:r>
            <a:r>
              <a:rPr lang="ko-KR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☞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기장군까지의 거리는 약 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45km, 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 지역 차량으로 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시간內 도달가능</a:t>
            </a:r>
            <a:endParaRPr lang="en-US" altLang="ko-KR" sz="10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   ☞ 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인구규모 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부산광역시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350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만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), 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창원시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100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만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), 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김해시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54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만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김해공항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가덕도신공항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개발예정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과의 접근성도 용이하여 항공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항만물류의 연계 비지니스 확장성이 있고 최적효율 동선 개발 가능</a:t>
            </a:r>
            <a:endParaRPr lang="ko-KR" altLang="en-US" sz="105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F9DE3F-1774-4E7E-6984-A07D237DAA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1" t="19551" b="34250"/>
          <a:stretch/>
        </p:blipFill>
        <p:spPr>
          <a:xfrm>
            <a:off x="559005" y="2132862"/>
            <a:ext cx="43421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4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EA3745-9BD2-494F-B1C4-A790892F46F4}"/>
              </a:ext>
            </a:extLst>
          </p:cNvPr>
          <p:cNvSpPr/>
          <p:nvPr/>
        </p:nvSpPr>
        <p:spPr>
          <a:xfrm>
            <a:off x="560452" y="908720"/>
            <a:ext cx="8785096" cy="75174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본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시설사업지는‘부산항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신항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웅동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’1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종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항만배후단지에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위치해있으며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해당 단지는 서컨테이너터미널과 인접하고 현재 운영중인 동방물류센터와 약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5km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거리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부산신항은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남북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동서 광역교통체계와 연결 및 철도교통망이 연결이 계획되어 있어 접근성이 우수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2A6B5-56F2-C494-48D3-0F7B0AD69E8A}"/>
              </a:ext>
            </a:extLst>
          </p:cNvPr>
          <p:cNvSpPr txBox="1"/>
          <p:nvPr/>
        </p:nvSpPr>
        <p:spPr>
          <a:xfrm>
            <a:off x="4232920" y="8498"/>
            <a:ext cx="20617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입지분석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DD51BCB-2E91-B6B5-48BC-6D254808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0B9B8-4DCC-540C-6475-7BA563DC9C6C}"/>
              </a:ext>
            </a:extLst>
          </p:cNvPr>
          <p:cNvSpPr txBox="1"/>
          <p:nvPr/>
        </p:nvSpPr>
        <p:spPr>
          <a:xfrm>
            <a:off x="488504" y="1767479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배후수송망</a:t>
            </a:r>
            <a:endParaRPr lang="en-US" altLang="ko-KR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D255489-E7DC-5E7C-467D-6B4BA7AF9FF5}"/>
              </a:ext>
            </a:extLst>
          </p:cNvPr>
          <p:cNvGrpSpPr/>
          <p:nvPr/>
        </p:nvGrpSpPr>
        <p:grpSpPr>
          <a:xfrm>
            <a:off x="610346" y="2167589"/>
            <a:ext cx="4342654" cy="2791146"/>
            <a:chOff x="5739107" y="2198557"/>
            <a:chExt cx="3507182" cy="264012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2AFA764-0B97-AD98-D71F-FF54A999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9107" y="2198557"/>
              <a:ext cx="3507182" cy="220834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154A093-DBD9-938D-897B-C76828070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1926"/>
            <a:stretch/>
          </p:blipFill>
          <p:spPr>
            <a:xfrm>
              <a:off x="5752495" y="4411961"/>
              <a:ext cx="3480406" cy="42671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600E6E-EFF2-3FAF-6A00-245F5E182F8C}"/>
              </a:ext>
            </a:extLst>
          </p:cNvPr>
          <p:cNvSpPr/>
          <p:nvPr/>
        </p:nvSpPr>
        <p:spPr>
          <a:xfrm>
            <a:off x="577192" y="5229200"/>
            <a:ext cx="4342654" cy="1218204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C2B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남북연결 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제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배후도로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가덕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IC-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대동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IC)  → 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대구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대동간 고속도로 연결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남북 추가 연결계획 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제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배후도로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북컨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남해고속도로 제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지선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 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동서 연결계획 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동서간 </a:t>
            </a: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항만배후도로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남컨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거가대로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철도망 연결계획 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남컨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서컨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sz="105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북컨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부두에 임항철도 계획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경부선 연결</a:t>
            </a:r>
            <a:r>
              <a:rPr lang="en-US" altLang="ko-KR" sz="105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128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64B09D79-C7F9-B1C1-7EBB-18CA835F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0" r="16483" b="26660"/>
          <a:stretch/>
        </p:blipFill>
        <p:spPr>
          <a:xfrm>
            <a:off x="0" y="2780928"/>
            <a:ext cx="8312875" cy="3096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AED39-28F2-A995-B127-3FE06C90B232}"/>
              </a:ext>
            </a:extLst>
          </p:cNvPr>
          <p:cNvSpPr/>
          <p:nvPr/>
        </p:nvSpPr>
        <p:spPr>
          <a:xfrm>
            <a:off x="0" y="2780928"/>
            <a:ext cx="8312875" cy="309634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3039524-5F25-ACBA-4634-F03EBC5762F0}"/>
              </a:ext>
            </a:extLst>
          </p:cNvPr>
          <p:cNvSpPr/>
          <p:nvPr/>
        </p:nvSpPr>
        <p:spPr>
          <a:xfrm>
            <a:off x="7185248" y="1521846"/>
            <a:ext cx="2016224" cy="2088232"/>
          </a:xfrm>
          <a:prstGeom prst="rect">
            <a:avLst/>
          </a:prstGeom>
          <a:solidFill>
            <a:srgbClr val="E4DBC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95D7C-ABFB-2154-A672-05B797BFF8E8}"/>
              </a:ext>
            </a:extLst>
          </p:cNvPr>
          <p:cNvSpPr txBox="1"/>
          <p:nvPr/>
        </p:nvSpPr>
        <p:spPr>
          <a:xfrm>
            <a:off x="632520" y="858279"/>
            <a:ext cx="363310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70000"/>
              </a:lnSpc>
            </a:pP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4.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토지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E8BCEC-EE79-C056-4E7E-7C8D09827694}"/>
              </a:ext>
            </a:extLst>
          </p:cNvPr>
          <p:cNvCxnSpPr>
            <a:cxnSpLocks/>
          </p:cNvCxnSpPr>
          <p:nvPr/>
        </p:nvCxnSpPr>
        <p:spPr>
          <a:xfrm flipH="1">
            <a:off x="3633103" y="1988840"/>
            <a:ext cx="6272897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8A8066-3692-AA5F-B7EF-8C5D66848619}"/>
              </a:ext>
            </a:extLst>
          </p:cNvPr>
          <p:cNvCxnSpPr>
            <a:cxnSpLocks/>
          </p:cNvCxnSpPr>
          <p:nvPr/>
        </p:nvCxnSpPr>
        <p:spPr>
          <a:xfrm flipH="1">
            <a:off x="0" y="1988840"/>
            <a:ext cx="63252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91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16E2C-D88B-52BE-7C0C-EC89EBBC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A86E1-A595-7072-91FA-4E708D135F99}"/>
              </a:ext>
            </a:extLst>
          </p:cNvPr>
          <p:cNvSpPr txBox="1"/>
          <p:nvPr/>
        </p:nvSpPr>
        <p:spPr>
          <a:xfrm>
            <a:off x="3236462" y="-36487"/>
            <a:ext cx="371431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토지 이용계획 및 규제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04A1490-497A-9F73-263B-543784D34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711132"/>
              </p:ext>
            </p:extLst>
          </p:nvPr>
        </p:nvGraphicFramePr>
        <p:xfrm>
          <a:off x="560387" y="908050"/>
          <a:ext cx="8785224" cy="834118"/>
        </p:xfrm>
        <a:graphic>
          <a:graphicData uri="http://schemas.openxmlformats.org/drawingml/2006/table">
            <a:tbl>
              <a:tblPr/>
              <a:tblGrid>
                <a:gridCol w="871262">
                  <a:extLst>
                    <a:ext uri="{9D8B030D-6E8A-4147-A177-3AD203B41FA5}">
                      <a16:colId xmlns:a16="http://schemas.microsoft.com/office/drawing/2014/main" val="1767810544"/>
                    </a:ext>
                  </a:extLst>
                </a:gridCol>
                <a:gridCol w="1306893">
                  <a:extLst>
                    <a:ext uri="{9D8B030D-6E8A-4147-A177-3AD203B41FA5}">
                      <a16:colId xmlns:a16="http://schemas.microsoft.com/office/drawing/2014/main" val="678047755"/>
                    </a:ext>
                  </a:extLst>
                </a:gridCol>
                <a:gridCol w="798656">
                  <a:extLst>
                    <a:ext uri="{9D8B030D-6E8A-4147-A177-3AD203B41FA5}">
                      <a16:colId xmlns:a16="http://schemas.microsoft.com/office/drawing/2014/main" val="1319548099"/>
                    </a:ext>
                  </a:extLst>
                </a:gridCol>
                <a:gridCol w="580841">
                  <a:extLst>
                    <a:ext uri="{9D8B030D-6E8A-4147-A177-3AD203B41FA5}">
                      <a16:colId xmlns:a16="http://schemas.microsoft.com/office/drawing/2014/main" val="3615558833"/>
                    </a:ext>
                  </a:extLst>
                </a:gridCol>
                <a:gridCol w="2156315">
                  <a:extLst>
                    <a:ext uri="{9D8B030D-6E8A-4147-A177-3AD203B41FA5}">
                      <a16:colId xmlns:a16="http://schemas.microsoft.com/office/drawing/2014/main" val="1659320957"/>
                    </a:ext>
                  </a:extLst>
                </a:gridCol>
                <a:gridCol w="1832315">
                  <a:extLst>
                    <a:ext uri="{9D8B030D-6E8A-4147-A177-3AD203B41FA5}">
                      <a16:colId xmlns:a16="http://schemas.microsoft.com/office/drawing/2014/main" val="482309570"/>
                    </a:ext>
                  </a:extLst>
                </a:gridCol>
                <a:gridCol w="1238942">
                  <a:extLst>
                    <a:ext uri="{9D8B030D-6E8A-4147-A177-3AD203B41FA5}">
                      <a16:colId xmlns:a16="http://schemas.microsoft.com/office/drawing/2014/main" val="576206917"/>
                    </a:ext>
                  </a:extLst>
                </a:gridCol>
              </a:tblGrid>
              <a:tr h="1512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80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소재지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면적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소유주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보증금 </a:t>
                      </a:r>
                      <a:r>
                        <a:rPr lang="en-US" altLang="ko-KR" sz="9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 </a:t>
                      </a:r>
                      <a:r>
                        <a:rPr lang="ko-KR" altLang="en-US" sz="9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임대료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임대기간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382236"/>
                  </a:ext>
                </a:extLst>
              </a:tr>
              <a:tr h="6055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現 실시협약 상 토지 임대차 주요내용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경남 창원시 진해구</a:t>
                      </a:r>
                      <a:endParaRPr lang="en-US" altLang="ko-KR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9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남문동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1189-2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36,781.81㎡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(11,146 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평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대한민국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〮 보증금 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</a:t>
                      </a:r>
                      <a:r>
                        <a:rPr lang="ko-KR" altLang="en-US" sz="900" b="0" kern="120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약 </a:t>
                      </a:r>
                      <a:r>
                        <a:rPr lang="en-US" altLang="ko-KR" sz="900" b="0" kern="120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1.89</a:t>
                      </a:r>
                      <a:r>
                        <a:rPr lang="ko-KR" altLang="en-US" sz="900" b="0" kern="120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억원</a:t>
                      </a:r>
                      <a:r>
                        <a:rPr lang="en-US" altLang="ko-KR" sz="900" b="0" kern="120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당 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5,150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원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900" b="0" kern="120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〮 임대료 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연간 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1.57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억원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(㎡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당  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원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</a:t>
                      </a:r>
                      <a:r>
                        <a:rPr lang="en-US" altLang="ko-KR" sz="900" b="0" kern="120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)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2012.5.1 ~ 2042.4.30(30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년간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※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상호협의하여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년 범위내에서 연장 가능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 건 신규 실시협약체결 시 임대기간은 재산정됨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943571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E207C19-72D0-5336-B80E-61E1DD3EAC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10" y="2346735"/>
            <a:ext cx="4007470" cy="3961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8A959-DDD6-2F10-B321-614900861DD1}"/>
              </a:ext>
            </a:extLst>
          </p:cNvPr>
          <p:cNvSpPr txBox="1"/>
          <p:nvPr/>
        </p:nvSpPr>
        <p:spPr>
          <a:xfrm>
            <a:off x="553667" y="1822112"/>
            <a:ext cx="17281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토지이용계획도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5FDD6-E493-5A6F-F78A-156CDB454DCE}"/>
              </a:ext>
            </a:extLst>
          </p:cNvPr>
          <p:cNvSpPr txBox="1"/>
          <p:nvPr/>
        </p:nvSpPr>
        <p:spPr>
          <a:xfrm>
            <a:off x="5241156" y="1822112"/>
            <a:ext cx="18049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토지이용확인원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CAFA62-FD44-FE1E-70DC-55E7073A1FD1}"/>
              </a:ext>
            </a:extLst>
          </p:cNvPr>
          <p:cNvGrpSpPr/>
          <p:nvPr/>
        </p:nvGrpSpPr>
        <p:grpSpPr>
          <a:xfrm>
            <a:off x="488504" y="2393332"/>
            <a:ext cx="4392488" cy="2924250"/>
            <a:chOff x="488504" y="2852936"/>
            <a:chExt cx="4464496" cy="3085588"/>
          </a:xfrm>
        </p:grpSpPr>
        <p:pic>
          <p:nvPicPr>
            <p:cNvPr id="7" name="그림 6" descr="지도이(가) 표시된 사진&#10;&#10;자동 생성된 설명">
              <a:extLst>
                <a:ext uri="{FF2B5EF4-FFF2-40B4-BE49-F238E27FC236}">
                  <a16:creationId xmlns:a16="http://schemas.microsoft.com/office/drawing/2014/main" id="{7EE6F4B8-4314-02AA-587B-360772D53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04" y="2852936"/>
              <a:ext cx="4464496" cy="308558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A45D25-69A5-2960-9B1E-72D08FE88680}"/>
                </a:ext>
              </a:extLst>
            </p:cNvPr>
            <p:cNvSpPr/>
            <p:nvPr/>
          </p:nvSpPr>
          <p:spPr>
            <a:xfrm>
              <a:off x="3236310" y="4444397"/>
              <a:ext cx="137137" cy="17908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말풍선: 사각형 10">
              <a:extLst>
                <a:ext uri="{FF2B5EF4-FFF2-40B4-BE49-F238E27FC236}">
                  <a16:creationId xmlns:a16="http://schemas.microsoft.com/office/drawing/2014/main" id="{21F6C360-7A5E-0537-B7A2-7E1E231F6E4A}"/>
                </a:ext>
              </a:extLst>
            </p:cNvPr>
            <p:cNvSpPr/>
            <p:nvPr/>
          </p:nvSpPr>
          <p:spPr>
            <a:xfrm>
              <a:off x="3304878" y="4000906"/>
              <a:ext cx="509411" cy="285371"/>
            </a:xfrm>
            <a:prstGeom prst="wedgeRectCallout">
              <a:avLst>
                <a:gd name="adj1" fmla="val -37368"/>
                <a:gd name="adj2" fmla="val 109899"/>
              </a:avLst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SITE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406351-44EA-7E29-2142-F8627E359156}"/>
              </a:ext>
            </a:extLst>
          </p:cNvPr>
          <p:cNvSpPr txBox="1"/>
          <p:nvPr/>
        </p:nvSpPr>
        <p:spPr>
          <a:xfrm>
            <a:off x="576459" y="5877272"/>
            <a:ext cx="4677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〮 해당 사업부지는 물류시설용지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경제자유구역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준공업지역으로 분류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〮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인수할 건물이 제조시설이지만 경제자유구역 및 물류시설용지이기 때문에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물류창고로 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업종을 변경하더라도 법률 리스크는 없음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135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64B09D79-C7F9-B1C1-7EBB-18CA835F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0" r="16483" b="26660"/>
          <a:stretch/>
        </p:blipFill>
        <p:spPr>
          <a:xfrm>
            <a:off x="0" y="2780928"/>
            <a:ext cx="8312875" cy="3096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AED39-28F2-A995-B127-3FE06C90B232}"/>
              </a:ext>
            </a:extLst>
          </p:cNvPr>
          <p:cNvSpPr/>
          <p:nvPr/>
        </p:nvSpPr>
        <p:spPr>
          <a:xfrm>
            <a:off x="0" y="2780928"/>
            <a:ext cx="8312875" cy="309634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3039524-5F25-ACBA-4634-F03EBC5762F0}"/>
              </a:ext>
            </a:extLst>
          </p:cNvPr>
          <p:cNvSpPr/>
          <p:nvPr/>
        </p:nvSpPr>
        <p:spPr>
          <a:xfrm>
            <a:off x="7185248" y="1521846"/>
            <a:ext cx="2016224" cy="2088232"/>
          </a:xfrm>
          <a:prstGeom prst="rect">
            <a:avLst/>
          </a:prstGeom>
          <a:solidFill>
            <a:srgbClr val="E4DBC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95D7C-ABFB-2154-A672-05B797BFF8E8}"/>
              </a:ext>
            </a:extLst>
          </p:cNvPr>
          <p:cNvSpPr txBox="1"/>
          <p:nvPr/>
        </p:nvSpPr>
        <p:spPr>
          <a:xfrm>
            <a:off x="632520" y="858279"/>
            <a:ext cx="4320480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70000"/>
              </a:lnSpc>
            </a:pP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5.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건축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E8BCEC-EE79-C056-4E7E-7C8D09827694}"/>
              </a:ext>
            </a:extLst>
          </p:cNvPr>
          <p:cNvCxnSpPr>
            <a:cxnSpLocks/>
          </p:cNvCxnSpPr>
          <p:nvPr/>
        </p:nvCxnSpPr>
        <p:spPr>
          <a:xfrm flipH="1">
            <a:off x="4448944" y="1988840"/>
            <a:ext cx="5457056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8A8066-3692-AA5F-B7EF-8C5D66848619}"/>
              </a:ext>
            </a:extLst>
          </p:cNvPr>
          <p:cNvCxnSpPr>
            <a:cxnSpLocks/>
          </p:cNvCxnSpPr>
          <p:nvPr/>
        </p:nvCxnSpPr>
        <p:spPr>
          <a:xfrm flipH="1">
            <a:off x="0" y="1988840"/>
            <a:ext cx="63252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01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16E2C-D88B-52BE-7C0C-EC89EBBC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A86E1-A595-7072-91FA-4E708D135F99}"/>
              </a:ext>
            </a:extLst>
          </p:cNvPr>
          <p:cNvSpPr txBox="1"/>
          <p:nvPr/>
        </p:nvSpPr>
        <p:spPr>
          <a:xfrm>
            <a:off x="3512841" y="8498"/>
            <a:ext cx="288694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건축개요 및 구조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BD5BEF-B1D0-5F49-669A-3E36BCE6B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040167"/>
              </p:ext>
            </p:extLst>
          </p:nvPr>
        </p:nvGraphicFramePr>
        <p:xfrm>
          <a:off x="560388" y="1268760"/>
          <a:ext cx="4176713" cy="5037006"/>
        </p:xfrm>
        <a:graphic>
          <a:graphicData uri="http://schemas.openxmlformats.org/drawingml/2006/table">
            <a:tbl>
              <a:tblPr/>
              <a:tblGrid>
                <a:gridCol w="665845">
                  <a:extLst>
                    <a:ext uri="{9D8B030D-6E8A-4147-A177-3AD203B41FA5}">
                      <a16:colId xmlns:a16="http://schemas.microsoft.com/office/drawing/2014/main" val="2921705738"/>
                    </a:ext>
                  </a:extLst>
                </a:gridCol>
                <a:gridCol w="752329">
                  <a:extLst>
                    <a:ext uri="{9D8B030D-6E8A-4147-A177-3AD203B41FA5}">
                      <a16:colId xmlns:a16="http://schemas.microsoft.com/office/drawing/2014/main" val="2762652296"/>
                    </a:ext>
                  </a:extLst>
                </a:gridCol>
                <a:gridCol w="313470">
                  <a:extLst>
                    <a:ext uri="{9D8B030D-6E8A-4147-A177-3AD203B41FA5}">
                      <a16:colId xmlns:a16="http://schemas.microsoft.com/office/drawing/2014/main" val="1299833088"/>
                    </a:ext>
                  </a:extLst>
                </a:gridCol>
                <a:gridCol w="689635">
                  <a:extLst>
                    <a:ext uri="{9D8B030D-6E8A-4147-A177-3AD203B41FA5}">
                      <a16:colId xmlns:a16="http://schemas.microsoft.com/office/drawing/2014/main" val="118035758"/>
                    </a:ext>
                  </a:extLst>
                </a:gridCol>
                <a:gridCol w="877717">
                  <a:extLst>
                    <a:ext uri="{9D8B030D-6E8A-4147-A177-3AD203B41FA5}">
                      <a16:colId xmlns:a16="http://schemas.microsoft.com/office/drawing/2014/main" val="3127553324"/>
                    </a:ext>
                  </a:extLst>
                </a:gridCol>
                <a:gridCol w="877717">
                  <a:extLst>
                    <a:ext uri="{9D8B030D-6E8A-4147-A177-3AD203B41FA5}">
                      <a16:colId xmlns:a16="http://schemas.microsoft.com/office/drawing/2014/main" val="3155206252"/>
                    </a:ext>
                  </a:extLst>
                </a:gridCol>
              </a:tblGrid>
              <a:tr h="4158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8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US" sz="9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구조형식</a:t>
                      </a:r>
                      <a:endParaRPr lang="ko-KR" altLang="en-US" sz="900" kern="0" spc="-10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수</a:t>
                      </a:r>
                      <a:endParaRPr lang="ko-KR" altLang="en-US" sz="900" kern="0" spc="-10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고</a:t>
                      </a:r>
                      <a:endParaRPr lang="ko-KR" altLang="en-US" sz="900" kern="0" spc="-10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면적</a:t>
                      </a:r>
                      <a:endParaRPr lang="ko-KR" altLang="en-US" sz="900" kern="0" spc="-10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운영하중</a:t>
                      </a:r>
                      <a:endParaRPr lang="ko-KR" altLang="en-US" sz="900" kern="0" spc="-10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30202"/>
                  </a:ext>
                </a:extLst>
              </a:tr>
              <a:tr h="1253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철골구조</a:t>
                      </a: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(PEB)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11m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13,277.71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en-US" altLang="ko-KR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672.68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작업장</a:t>
                      </a: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경량물 </a:t>
                      </a:r>
                      <a:endParaRPr lang="en-US" altLang="ko-KR" sz="900" kern="0" spc="-8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5.0tf/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en-US" altLang="ko-KR" sz="900" kern="0" spc="-8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정온</a:t>
                      </a: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클린</a:t>
                      </a: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중량물 </a:t>
                      </a:r>
                      <a:endParaRPr lang="en-US" altLang="ko-KR" sz="900" kern="0" spc="-8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7.0tf/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969467"/>
                  </a:ext>
                </a:extLst>
              </a:tr>
              <a:tr h="5917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철골구조</a:t>
                      </a: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(PEB)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11m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8,618.96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en-US" altLang="ko-KR" sz="900" kern="0" spc="-8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305.39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5.0tf/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145470"/>
                  </a:ext>
                </a:extLst>
              </a:tr>
              <a:tr h="1429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행정동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철근콘크리트조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endParaRPr lang="en-US" altLang="ko-KR" sz="9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endParaRPr lang="en-US" altLang="ko-KR" sz="9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3.90m</a:t>
                      </a:r>
                      <a:endParaRPr lang="en-US" altLang="ko-KR" sz="900" kern="0" spc="-8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3.50m</a:t>
                      </a:r>
                    </a:p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3.00m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419.44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en-US" altLang="ko-KR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431.09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en-US" altLang="ko-KR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85.41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2.5tf/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en-US" altLang="ko-KR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2.5tf/</a:t>
                      </a:r>
                      <a:r>
                        <a:rPr lang="ko-KR" altLang="en-US" sz="9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337829"/>
                  </a:ext>
                </a:extLst>
              </a:tr>
              <a:tr h="369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경비동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철근콘크리트조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 </a:t>
                      </a:r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16.5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552879"/>
                  </a:ext>
                </a:extLst>
              </a:tr>
              <a:tr h="591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총건축면적</a:t>
                      </a:r>
                      <a:endParaRPr lang="en-US" altLang="ko-KR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연면적</a:t>
                      </a:r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철근콘크리트조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23,827.18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83852"/>
                  </a:ext>
                </a:extLst>
              </a:tr>
              <a:tr h="384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대지면적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철근콘크리트조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36,781.80</a:t>
                      </a: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33527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7523DE-864E-E789-E1EC-4ED071961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995959"/>
              </p:ext>
            </p:extLst>
          </p:nvPr>
        </p:nvGraphicFramePr>
        <p:xfrm>
          <a:off x="5168901" y="1271721"/>
          <a:ext cx="4176713" cy="5037006"/>
        </p:xfrm>
        <a:graphic>
          <a:graphicData uri="http://schemas.openxmlformats.org/drawingml/2006/table">
            <a:tbl>
              <a:tblPr/>
              <a:tblGrid>
                <a:gridCol w="232169">
                  <a:extLst>
                    <a:ext uri="{9D8B030D-6E8A-4147-A177-3AD203B41FA5}">
                      <a16:colId xmlns:a16="http://schemas.microsoft.com/office/drawing/2014/main" val="2921705738"/>
                    </a:ext>
                  </a:extLst>
                </a:gridCol>
                <a:gridCol w="261532">
                  <a:extLst>
                    <a:ext uri="{9D8B030D-6E8A-4147-A177-3AD203B41FA5}">
                      <a16:colId xmlns:a16="http://schemas.microsoft.com/office/drawing/2014/main" val="343547405"/>
                    </a:ext>
                  </a:extLst>
                </a:gridCol>
                <a:gridCol w="266795">
                  <a:extLst>
                    <a:ext uri="{9D8B030D-6E8A-4147-A177-3AD203B41FA5}">
                      <a16:colId xmlns:a16="http://schemas.microsoft.com/office/drawing/2014/main" val="3789438773"/>
                    </a:ext>
                  </a:extLst>
                </a:gridCol>
                <a:gridCol w="1305099">
                  <a:extLst>
                    <a:ext uri="{9D8B030D-6E8A-4147-A177-3AD203B41FA5}">
                      <a16:colId xmlns:a16="http://schemas.microsoft.com/office/drawing/2014/main" val="2762652296"/>
                    </a:ext>
                  </a:extLst>
                </a:gridCol>
                <a:gridCol w="882936">
                  <a:extLst>
                    <a:ext uri="{9D8B030D-6E8A-4147-A177-3AD203B41FA5}">
                      <a16:colId xmlns:a16="http://schemas.microsoft.com/office/drawing/2014/main" val="1299833088"/>
                    </a:ext>
                  </a:extLst>
                </a:gridCol>
                <a:gridCol w="642136">
                  <a:extLst>
                    <a:ext uri="{9D8B030D-6E8A-4147-A177-3AD203B41FA5}">
                      <a16:colId xmlns:a16="http://schemas.microsoft.com/office/drawing/2014/main" val="118035758"/>
                    </a:ext>
                  </a:extLst>
                </a:gridCol>
                <a:gridCol w="586046">
                  <a:extLst>
                    <a:ext uri="{9D8B030D-6E8A-4147-A177-3AD203B41FA5}">
                      <a16:colId xmlns:a16="http://schemas.microsoft.com/office/drawing/2014/main" val="3127553324"/>
                    </a:ext>
                  </a:extLst>
                </a:gridCol>
              </a:tblGrid>
              <a:tr h="591666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8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US" sz="9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물류창고 </a:t>
                      </a:r>
                      <a:r>
                        <a:rPr lang="en-US" altLang="ko-KR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정온</a:t>
                      </a:r>
                      <a:r>
                        <a:rPr lang="en-US" altLang="ko-KR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</a:t>
                      </a: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포장</a:t>
                      </a:r>
                      <a:r>
                        <a:rPr lang="en-US" altLang="ko-KR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기전실</a:t>
                      </a:r>
                      <a:r>
                        <a:rPr lang="en-US" altLang="ko-KR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900" kern="0" spc="-10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물류창고</a:t>
                      </a:r>
                      <a:r>
                        <a:rPr lang="en-US" altLang="ko-KR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경량</a:t>
                      </a:r>
                      <a:r>
                        <a:rPr lang="en-US" altLang="ko-KR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900" kern="0" spc="-10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행정동</a:t>
                      </a:r>
                      <a:endParaRPr lang="ko-KR" altLang="en-US" sz="900" kern="0" spc="-10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경비실</a:t>
                      </a:r>
                      <a:endParaRPr lang="ko-KR" altLang="en-US" sz="900" kern="0" spc="-10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30202"/>
                  </a:ext>
                </a:extLst>
              </a:tr>
              <a:tr h="632185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건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축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면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12,692.59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8,362.51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451.85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16.5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969467"/>
                  </a:ext>
                </a:extLst>
              </a:tr>
              <a:tr h="476309">
                <a:tc gridSpan="2"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3,839.51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2,529.66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136.68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4.99</a:t>
                      </a:r>
                      <a:endParaRPr lang="ko-KR" altLang="en-US" sz="9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145470"/>
                  </a:ext>
                </a:extLst>
              </a:tr>
              <a:tr h="559053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면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13,277.71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8,618.96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419.44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16.5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337829"/>
                  </a:ext>
                </a:extLst>
              </a:tr>
              <a:tr h="5590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4,016.51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2,607.24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126.88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4.99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364824"/>
                  </a:ext>
                </a:extLst>
              </a:tr>
              <a:tr h="36979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672.68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305.39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431.09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552879"/>
                  </a:ext>
                </a:extLst>
              </a:tr>
              <a:tr h="369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203.48</a:t>
                      </a:r>
                      <a:endParaRPr lang="ko-KR" altLang="en-US" sz="9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92.38</a:t>
                      </a:r>
                      <a:endParaRPr lang="ko-KR" altLang="en-US" sz="9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130.40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216666"/>
                  </a:ext>
                </a:extLst>
              </a:tr>
              <a:tr h="3697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85.41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83852"/>
                  </a:ext>
                </a:extLst>
              </a:tr>
              <a:tr h="369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25.84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482256"/>
                  </a:ext>
                </a:extLst>
              </a:tr>
              <a:tr h="3697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소계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13,950.39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8,924.35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935.94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16.5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335276"/>
                  </a:ext>
                </a:extLst>
              </a:tr>
              <a:tr h="369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4,219.99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2,699.62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283.12</a:t>
                      </a:r>
                      <a:endParaRPr lang="ko-KR" altLang="en-US" sz="9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4.99</a:t>
                      </a:r>
                      <a:endParaRPr lang="ko-KR" altLang="en-US" sz="9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4768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EA3190-CE1C-603D-AA19-804A099452F6}"/>
              </a:ext>
            </a:extLst>
          </p:cNvPr>
          <p:cNvSpPr txBox="1"/>
          <p:nvPr/>
        </p:nvSpPr>
        <p:spPr>
          <a:xfrm>
            <a:off x="5081264" y="908050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err="1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시설별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규모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2739A-11C2-4673-A164-080CB06A1270}"/>
              </a:ext>
            </a:extLst>
          </p:cNvPr>
          <p:cNvSpPr txBox="1"/>
          <p:nvPr/>
        </p:nvSpPr>
        <p:spPr>
          <a:xfrm>
            <a:off x="568638" y="908050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건축개요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44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16E2C-D88B-52BE-7C0C-EC89EBBC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BD5BEF-B1D0-5F49-669A-3E36BCE6B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571363"/>
              </p:ext>
            </p:extLst>
          </p:nvPr>
        </p:nvGraphicFramePr>
        <p:xfrm>
          <a:off x="567882" y="1262078"/>
          <a:ext cx="8770235" cy="2715242"/>
        </p:xfrm>
        <a:graphic>
          <a:graphicData uri="http://schemas.openxmlformats.org/drawingml/2006/table">
            <a:tbl>
              <a:tblPr/>
              <a:tblGrid>
                <a:gridCol w="885060">
                  <a:extLst>
                    <a:ext uri="{9D8B030D-6E8A-4147-A177-3AD203B41FA5}">
                      <a16:colId xmlns:a16="http://schemas.microsoft.com/office/drawing/2014/main" val="2921705738"/>
                    </a:ext>
                  </a:extLst>
                </a:gridCol>
                <a:gridCol w="684249">
                  <a:extLst>
                    <a:ext uri="{9D8B030D-6E8A-4147-A177-3AD203B41FA5}">
                      <a16:colId xmlns:a16="http://schemas.microsoft.com/office/drawing/2014/main" val="1367544969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76265229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299833088"/>
                    </a:ext>
                  </a:extLst>
                </a:gridCol>
                <a:gridCol w="2726616">
                  <a:extLst>
                    <a:ext uri="{9D8B030D-6E8A-4147-A177-3AD203B41FA5}">
                      <a16:colId xmlns:a16="http://schemas.microsoft.com/office/drawing/2014/main" val="118035758"/>
                    </a:ext>
                  </a:extLst>
                </a:gridCol>
                <a:gridCol w="657886">
                  <a:extLst>
                    <a:ext uri="{9D8B030D-6E8A-4147-A177-3AD203B41FA5}">
                      <a16:colId xmlns:a16="http://schemas.microsoft.com/office/drawing/2014/main" val="3127553324"/>
                    </a:ext>
                  </a:extLst>
                </a:gridCol>
              </a:tblGrid>
              <a:tr h="24788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시설물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면적 등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이용현황</a:t>
                      </a:r>
                      <a:endParaRPr lang="ko-KR" altLang="en-US" sz="1000" kern="0" spc="-10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리모델링</a:t>
                      </a:r>
                      <a:r>
                        <a:rPr lang="en-US" altLang="ko-KR" sz="10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안</a:t>
                      </a:r>
                      <a:r>
                        <a:rPr lang="en-US" altLang="ko-KR" sz="10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 </a:t>
                      </a:r>
                      <a:r>
                        <a:rPr lang="ko-KR" altLang="en-US" sz="1000" kern="0" spc="-10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세부내용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0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비고</a:t>
                      </a:r>
                      <a:endParaRPr lang="ko-KR" altLang="en-US" sz="1000" kern="0" spc="-10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30202"/>
                  </a:ext>
                </a:extLst>
              </a:tr>
              <a:tr h="305591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건물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12,839.19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en-US" altLang="ko-KR" sz="1000" kern="0" spc="-8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제조시설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조선기자재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창고시설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분류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용도변경</a:t>
                      </a:r>
                      <a:endParaRPr lang="ko-KR" altLang="en-US" sz="10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969467"/>
                  </a:ext>
                </a:extLst>
              </a:tr>
              <a:tr h="24788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8,335.67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en-US" altLang="ko-KR" sz="10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제조시설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해양플랜트 설비 등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창고시설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부가물류 수행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561510"/>
                  </a:ext>
                </a:extLst>
              </a:tr>
              <a:tr h="24788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기전실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378.82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10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사업부지 내 전기공급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태양광 전기실 추가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476959"/>
                  </a:ext>
                </a:extLst>
              </a:tr>
              <a:tr h="24788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사무실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2,235.90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10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사무동 활용</a:t>
                      </a:r>
                      <a:r>
                        <a:rPr lang="en-US" altLang="ko-KR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일부임대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무선 네트워크 </a:t>
                      </a:r>
                      <a:r>
                        <a:rPr lang="ko-KR" altLang="en-US" sz="10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사무집기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개선 후 활용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913441"/>
                  </a:ext>
                </a:extLst>
              </a:tr>
              <a:tr h="2478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경비실</a:t>
                      </a:r>
                      <a:endParaRPr lang="ko-KR" altLang="en-US" sz="10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16.50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10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건물보안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출입관리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기존시설 활용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환경개선진행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894362"/>
                  </a:ext>
                </a:extLst>
              </a:tr>
              <a:tr h="24923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야적장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5,099.26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적재화물보관</a:t>
                      </a:r>
                      <a:r>
                        <a:rPr lang="en-US" altLang="ko-KR" sz="10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입출고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일부 </a:t>
                      </a: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평탄화작업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후 야드 활용</a:t>
                      </a:r>
                      <a:endParaRPr lang="en-US" altLang="ko-KR" sz="10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337829"/>
                  </a:ext>
                </a:extLst>
              </a:tr>
              <a:tr h="34644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보안시설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CCTV </a:t>
                      </a:r>
                      <a:r>
                        <a:rPr lang="ko-KR" alt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설치</a:t>
                      </a:r>
                      <a:endParaRPr lang="en-US" altLang="ko-KR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자석식 </a:t>
                      </a:r>
                      <a:r>
                        <a:rPr lang="en-US" altLang="ko-KR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 </a:t>
                      </a:r>
                      <a:r>
                        <a:rPr lang="ko-KR" alt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적외식 </a:t>
                      </a:r>
                      <a:r>
                        <a:rPr lang="en-US" altLang="ko-KR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 </a:t>
                      </a:r>
                      <a:r>
                        <a:rPr lang="ko-KR" alt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열선 감지기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화물도난방지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출입통제</a:t>
                      </a:r>
                      <a:endParaRPr lang="en-US" altLang="ko-KR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안정적인 운영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일부시설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(CCTV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등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개선</a:t>
                      </a:r>
                      <a:endParaRPr lang="en-US" altLang="ko-KR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동일하게 사용</a:t>
                      </a:r>
                      <a:endParaRPr lang="en-US" altLang="ko-KR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552879"/>
                  </a:ext>
                </a:extLst>
              </a:tr>
              <a:tr h="1915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조경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551.53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행정동 주변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좌동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83852"/>
                  </a:ext>
                </a:extLst>
              </a:tr>
              <a:tr h="1915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1,457.48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직원 및 방문객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총 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72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 사용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기존시설 활용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일부라인 </a:t>
                      </a:r>
                      <a:r>
                        <a:rPr lang="ko-KR" altLang="en-US" sz="10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재도색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등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335276"/>
                  </a:ext>
                </a:extLst>
              </a:tr>
              <a:tr h="1915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경계등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팬스설치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경계등 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 </a:t>
                      </a:r>
                      <a:r>
                        <a:rPr lang="ko-KR" altLang="en-US" sz="10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팬스설치</a:t>
                      </a:r>
                      <a:endParaRPr lang="ko-KR" altLang="en-US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기존시설 활용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일부 보수 진행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9825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F22739A-11C2-4673-A164-080CB06A1270}"/>
              </a:ext>
            </a:extLst>
          </p:cNvPr>
          <p:cNvSpPr txBox="1"/>
          <p:nvPr/>
        </p:nvSpPr>
        <p:spPr>
          <a:xfrm>
            <a:off x="501943" y="874091"/>
            <a:ext cx="4149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리모델링</a:t>
            </a:r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안</a:t>
            </a:r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 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세부내용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F055F-F397-3051-9C3B-14436BA69317}"/>
              </a:ext>
            </a:extLst>
          </p:cNvPr>
          <p:cNvSpPr txBox="1"/>
          <p:nvPr/>
        </p:nvSpPr>
        <p:spPr>
          <a:xfrm>
            <a:off x="3512841" y="8498"/>
            <a:ext cx="288694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건축개요 및 구조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E6CD044-19C2-E6D2-E4C2-968F2A285367}"/>
              </a:ext>
            </a:extLst>
          </p:cNvPr>
          <p:cNvSpPr/>
          <p:nvPr/>
        </p:nvSpPr>
        <p:spPr>
          <a:xfrm>
            <a:off x="5961112" y="1242871"/>
            <a:ext cx="2736304" cy="2734446"/>
          </a:xfrm>
          <a:prstGeom prst="roundRect">
            <a:avLst>
              <a:gd name="adj" fmla="val 1142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331CE5-7B4D-A93A-DCB9-0F0D198757A9}"/>
              </a:ext>
            </a:extLst>
          </p:cNvPr>
          <p:cNvSpPr txBox="1"/>
          <p:nvPr/>
        </p:nvSpPr>
        <p:spPr>
          <a:xfrm>
            <a:off x="555783" y="4114173"/>
            <a:ext cx="1635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사업추진일정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F9C0B6-7106-AE23-0777-71F878953430}"/>
              </a:ext>
            </a:extLst>
          </p:cNvPr>
          <p:cNvSpPr/>
          <p:nvPr/>
        </p:nvSpPr>
        <p:spPr>
          <a:xfrm>
            <a:off x="575379" y="4581127"/>
            <a:ext cx="3459603" cy="1224137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건축 착공 예정일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2023. 01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건축 완공예정일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2023. 03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장비설치예정일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2023.04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영업개시예정일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2023.04</a:t>
            </a:r>
            <a:endParaRPr lang="ko-KR" altLang="en-US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DC372-7FE9-9250-0DEF-30E70793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566" y="4517782"/>
            <a:ext cx="4973641" cy="1922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56E0A5-9317-EA4C-708E-E82ADB47DB6D}"/>
              </a:ext>
            </a:extLst>
          </p:cNvPr>
          <p:cNvSpPr txBox="1"/>
          <p:nvPr/>
        </p:nvSpPr>
        <p:spPr>
          <a:xfrm>
            <a:off x="4423567" y="4108542"/>
            <a:ext cx="4149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공사 추진 일정표</a:t>
            </a:r>
          </a:p>
        </p:txBody>
      </p:sp>
    </p:spTree>
    <p:extLst>
      <p:ext uri="{BB962C8B-B14F-4D97-AF65-F5344CB8AC3E}">
        <p14:creationId xmlns:p14="http://schemas.microsoft.com/office/powerpoint/2010/main" val="12303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4D1B0-F99B-EC52-07A8-3B35FF7CF188}"/>
              </a:ext>
            </a:extLst>
          </p:cNvPr>
          <p:cNvSpPr txBox="1"/>
          <p:nvPr/>
        </p:nvSpPr>
        <p:spPr>
          <a:xfrm>
            <a:off x="3728864" y="-27384"/>
            <a:ext cx="26282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배치도 및 동선</a:t>
            </a:r>
            <a:endParaRPr lang="ko-KR" altLang="en-US" sz="2800" dirty="0">
              <a:solidFill>
                <a:srgbClr val="36415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DCA77-641B-D4C3-0873-B4AFC43D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4B711-B1C2-E157-46F6-E2438C1359CE}"/>
              </a:ext>
            </a:extLst>
          </p:cNvPr>
          <p:cNvSpPr txBox="1"/>
          <p:nvPr/>
        </p:nvSpPr>
        <p:spPr>
          <a:xfrm>
            <a:off x="5600700" y="908050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배치 및 동선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4CC8A-E16B-9E1C-0DF2-9D04D514133C}"/>
              </a:ext>
            </a:extLst>
          </p:cNvPr>
          <p:cNvSpPr txBox="1"/>
          <p:nvPr/>
        </p:nvSpPr>
        <p:spPr>
          <a:xfrm>
            <a:off x="599945" y="900282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err="1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건물배치계획도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및 </a:t>
            </a:r>
            <a:r>
              <a:rPr lang="ko-KR" altLang="en-US" sz="2000" dirty="0" err="1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주요동선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1CF1A6-680A-AE73-E29E-8B2091F78161}"/>
              </a:ext>
            </a:extLst>
          </p:cNvPr>
          <p:cNvSpPr/>
          <p:nvPr/>
        </p:nvSpPr>
        <p:spPr>
          <a:xfrm>
            <a:off x="5600700" y="1531348"/>
            <a:ext cx="3816796" cy="4033167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창고동을 마주보게 배치하여 주출입구 전면부의 화물 하역 공간 극대화 및 원활한 화물 소통 구현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창고동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동은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비즈모델에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맞게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LCL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전용화물 처리를 위해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평치로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개발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(Off Dock)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창고동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동은 바이오 및 소비재상품 보관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유통을 위해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On Dock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형태로 개발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원활한 교통흐름을 위하여 차량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진∙출입로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분리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단지내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차량동선은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창고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사무실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야적장 등 시설들과 유기적으로 연계하여 계획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이용 차량의 종류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동선 및 이용 빈도 등에 따라 각 차량에 적합하고 합리적인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주차 계획을 고려하여 동선 혼재 최소화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94CDBD-B6BF-4567-71FE-B1205EF01B80}"/>
              </a:ext>
            </a:extLst>
          </p:cNvPr>
          <p:cNvGrpSpPr/>
          <p:nvPr/>
        </p:nvGrpSpPr>
        <p:grpSpPr>
          <a:xfrm>
            <a:off x="560512" y="1484784"/>
            <a:ext cx="4971326" cy="3715980"/>
            <a:chOff x="560512" y="1460059"/>
            <a:chExt cx="4971326" cy="371598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07B4BE7-3E1B-C82A-12F2-5429C4F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512" y="1460059"/>
              <a:ext cx="4971326" cy="37159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F04F74-7019-9752-279A-7F05914F0BA4}"/>
                </a:ext>
              </a:extLst>
            </p:cNvPr>
            <p:cNvSpPr txBox="1"/>
            <p:nvPr/>
          </p:nvSpPr>
          <p:spPr>
            <a:xfrm>
              <a:off x="1693684" y="2739920"/>
              <a:ext cx="2880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700" dirty="0">
                  <a:solidFill>
                    <a:srgbClr val="36415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㎡</a:t>
              </a:r>
              <a:endParaRPr lang="ko-KR" altLang="en-US" sz="7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F0A38-1C38-5F1E-EC0E-D3BFFD3E1F18}"/>
                </a:ext>
              </a:extLst>
            </p:cNvPr>
            <p:cNvSpPr txBox="1"/>
            <p:nvPr/>
          </p:nvSpPr>
          <p:spPr>
            <a:xfrm>
              <a:off x="2178224" y="2739920"/>
              <a:ext cx="2880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700" dirty="0">
                  <a:solidFill>
                    <a:srgbClr val="36415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㎡</a:t>
              </a:r>
              <a:endParaRPr lang="ko-KR" altLang="en-US" sz="7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A141D2-CB14-1148-FDCA-382948771544}"/>
                </a:ext>
              </a:extLst>
            </p:cNvPr>
            <p:cNvSpPr txBox="1"/>
            <p:nvPr/>
          </p:nvSpPr>
          <p:spPr>
            <a:xfrm>
              <a:off x="2662764" y="2739920"/>
              <a:ext cx="2880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700" dirty="0">
                  <a:solidFill>
                    <a:srgbClr val="36415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㎡</a:t>
              </a:r>
              <a:endParaRPr lang="ko-KR" altLang="en-US" sz="7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8E7145-1E82-50EE-1DE8-FBAAD100C3BD}"/>
                </a:ext>
              </a:extLst>
            </p:cNvPr>
            <p:cNvSpPr txBox="1"/>
            <p:nvPr/>
          </p:nvSpPr>
          <p:spPr>
            <a:xfrm>
              <a:off x="3156805" y="2742390"/>
              <a:ext cx="2880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700" dirty="0">
                  <a:solidFill>
                    <a:srgbClr val="36415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㎡</a:t>
              </a:r>
              <a:endParaRPr lang="ko-KR" altLang="en-US" sz="7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FBFD1-5121-2538-309F-E037D372C075}"/>
                </a:ext>
              </a:extLst>
            </p:cNvPr>
            <p:cNvSpPr txBox="1"/>
            <p:nvPr/>
          </p:nvSpPr>
          <p:spPr>
            <a:xfrm>
              <a:off x="4046224" y="2276872"/>
              <a:ext cx="2880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700" dirty="0">
                  <a:solidFill>
                    <a:srgbClr val="36415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㎡</a:t>
              </a:r>
              <a:endParaRPr lang="ko-KR" altLang="en-US" sz="7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FAF25E-70EE-EA15-3259-16A00B8027FC}"/>
                </a:ext>
              </a:extLst>
            </p:cNvPr>
            <p:cNvSpPr txBox="1"/>
            <p:nvPr/>
          </p:nvSpPr>
          <p:spPr>
            <a:xfrm>
              <a:off x="4046224" y="3129114"/>
              <a:ext cx="2880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700" dirty="0">
                  <a:solidFill>
                    <a:srgbClr val="36415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㎡</a:t>
              </a:r>
              <a:endParaRPr lang="ko-KR" altLang="en-US" sz="7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50DE30-0214-2E67-37F7-6E0AD60231C3}"/>
                </a:ext>
              </a:extLst>
            </p:cNvPr>
            <p:cNvSpPr txBox="1"/>
            <p:nvPr/>
          </p:nvSpPr>
          <p:spPr>
            <a:xfrm>
              <a:off x="4046224" y="3933056"/>
              <a:ext cx="2880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700" dirty="0">
                  <a:solidFill>
                    <a:srgbClr val="36415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㎡</a:t>
              </a:r>
              <a:endParaRPr lang="ko-KR" altLang="en-US" sz="7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C273D8-074D-C7CC-0B87-90BA0FD72B6B}"/>
              </a:ext>
            </a:extLst>
          </p:cNvPr>
          <p:cNvSpPr txBox="1"/>
          <p:nvPr/>
        </p:nvSpPr>
        <p:spPr>
          <a:xfrm>
            <a:off x="1064568" y="5200120"/>
            <a:ext cx="40324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※ </a:t>
            </a:r>
            <a:r>
              <a:rPr lang="ko-KR" altLang="en-US" sz="900" dirty="0" err="1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동별</a:t>
            </a:r>
            <a:r>
              <a:rPr lang="ko-KR" altLang="en-US" sz="9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세부 구역표시는 방화면적기준으로 구분 </a:t>
            </a:r>
            <a:r>
              <a:rPr lang="ko-KR" altLang="ko-KR" sz="9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☞</a:t>
            </a:r>
            <a:r>
              <a:rPr lang="en-US" altLang="ko-KR" sz="9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3,000㎡</a:t>
            </a:r>
            <a:r>
              <a:rPr lang="ko-KR" altLang="en-US" sz="9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이내마다 구획필요</a:t>
            </a:r>
          </a:p>
        </p:txBody>
      </p:sp>
    </p:spTree>
    <p:extLst>
      <p:ext uri="{BB962C8B-B14F-4D97-AF65-F5344CB8AC3E}">
        <p14:creationId xmlns:p14="http://schemas.microsoft.com/office/powerpoint/2010/main" val="2945350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4D1B0-F99B-EC52-07A8-3B35FF7CF188}"/>
              </a:ext>
            </a:extLst>
          </p:cNvPr>
          <p:cNvSpPr txBox="1"/>
          <p:nvPr/>
        </p:nvSpPr>
        <p:spPr>
          <a:xfrm>
            <a:off x="4340932" y="-18965"/>
            <a:ext cx="122413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평면도</a:t>
            </a:r>
            <a:endParaRPr lang="ko-KR" altLang="en-US" sz="2800" dirty="0">
              <a:solidFill>
                <a:srgbClr val="36415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DCA77-641B-D4C3-0873-B4AFC43D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393B27-9D27-5E27-0F18-E1312B4AE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8" y="827422"/>
            <a:ext cx="8784541" cy="54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9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4D1B0-F99B-EC52-07A8-3B35FF7CF188}"/>
              </a:ext>
            </a:extLst>
          </p:cNvPr>
          <p:cNvSpPr txBox="1"/>
          <p:nvPr/>
        </p:nvSpPr>
        <p:spPr>
          <a:xfrm>
            <a:off x="3728864" y="-14610"/>
            <a:ext cx="2736304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정면도</a:t>
            </a:r>
            <a:r>
              <a:rPr lang="en-US" altLang="ko-KR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/</a:t>
            </a:r>
            <a:r>
              <a:rPr lang="ko-KR" altLang="en-US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배면도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DCA77-641B-D4C3-0873-B4AFC43D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DBBCE5-04DC-1D28-8791-8AB26E019A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6" y="1009215"/>
            <a:ext cx="8484790" cy="2589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82A637-788D-8B03-B177-4B6B97617E9A}"/>
              </a:ext>
            </a:extLst>
          </p:cNvPr>
          <p:cNvSpPr txBox="1"/>
          <p:nvPr/>
        </p:nvSpPr>
        <p:spPr>
          <a:xfrm>
            <a:off x="511468" y="691332"/>
            <a:ext cx="8642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정면도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EA9BFB-0D73-5228-C224-8C3543DF5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8" y="4050812"/>
            <a:ext cx="8484790" cy="2420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27B345-653D-540A-9C48-54E5DE4226E6}"/>
              </a:ext>
            </a:extLst>
          </p:cNvPr>
          <p:cNvSpPr txBox="1"/>
          <p:nvPr/>
        </p:nvSpPr>
        <p:spPr>
          <a:xfrm>
            <a:off x="488504" y="3440396"/>
            <a:ext cx="10802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배면도</a:t>
            </a:r>
          </a:p>
        </p:txBody>
      </p:sp>
    </p:spTree>
    <p:extLst>
      <p:ext uri="{BB962C8B-B14F-4D97-AF65-F5344CB8AC3E}">
        <p14:creationId xmlns:p14="http://schemas.microsoft.com/office/powerpoint/2010/main" val="24325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7F6BDD-2462-489C-8207-44458728549A}"/>
              </a:ext>
            </a:extLst>
          </p:cNvPr>
          <p:cNvSpPr/>
          <p:nvPr/>
        </p:nvSpPr>
        <p:spPr>
          <a:xfrm>
            <a:off x="560388" y="1052514"/>
            <a:ext cx="8785225" cy="5256210"/>
          </a:xfrm>
          <a:prstGeom prst="rect">
            <a:avLst/>
          </a:prstGeom>
          <a:solidFill>
            <a:srgbClr val="DBD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92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794B5-8184-4C08-9FB8-CEB4F1ABC772}"/>
              </a:ext>
            </a:extLst>
          </p:cNvPr>
          <p:cNvSpPr txBox="1"/>
          <p:nvPr/>
        </p:nvSpPr>
        <p:spPr>
          <a:xfrm>
            <a:off x="776536" y="1379817"/>
            <a:ext cx="8352928" cy="4387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776" indent="-263776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본 상품은 원본을 보장하지 않습니다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따라서 투자원본의 전부 또는 일부에 대한 손실의 위험이 존재하며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투자금액의 손실 내지 감소의 위험은 전적으로 수익자가 부담하며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집합투자업자나 판매회사 등 어떤 당사자도 투자손실에 대하여 책임을 지지 아니합니다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또한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본 상품은 예금자보호법의 보호를 받는 은행예금과 달리 예금자보호법에 따라 예금보험공사가 보호하지 않습니다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263776" indent="-263776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63776" indent="-263776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본 자료의 견해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평가와 예측자료는 신뢰할 만한 자료나 정보로부터 얻어진 것이나 당사는 그 정확성이나 완전성에 대한 보장을 하지 아니합니다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따라서 당사와 당사에 자료를 제공한 회사에서는 그 결과에 대해 책임을 지지 않고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본 자료가 투자결과에 대한 법적 책임소재의 증빙자료로 사용될 수 없습니다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263776" indent="-263776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63776" indent="-263776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당사는 본 자료를 갱신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변경 또는 개정할 의무가 없으며 본 자료의 어떠한 내용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견해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예측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예상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또는 평가가 변경되거나 후에 부정확하게 되더라도 이에 대해 투자자에게 통보하지 않을 수 있고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금융 상품의 가격과 유용성 역시 통보 없이 변경될 수 있습니다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 </a:t>
            </a:r>
          </a:p>
          <a:p>
            <a:pPr marL="263776" indent="-263776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63776" indent="-263776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본 자료 내용 중 투자자의 이해를 돕기 위해 기술된 과거의 운용성과가 미래에도 계속 그러하리라는 것을 보장하지는 않습니다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  <a:p>
            <a:pPr marL="263776" indent="-263776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63776" indent="-263776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본 자료에 소개되는 금융 상품은 모든 투자자들에게 적합한 것은 아닐 수 있으며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투자자들은 필요에 따라 개별적으로 전문적 조언을 얻어야 하며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투자자의 재정상태와 투자 목적을 바탕으로 개인적인 투자결정을 내려야 합니다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  <a:p>
            <a:pPr marL="263776" indent="-263776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63776" indent="-263776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투자결정을 하기 전에 상품의 손익구조와 위험요소를 충분히 인지하신 후 신중하게 투자여부를 결정하시기 바랍니다</a:t>
            </a:r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0825046-7F8E-88F3-EDCD-CF47EC0D7A73}"/>
              </a:ext>
            </a:extLst>
          </p:cNvPr>
          <p:cNvCxnSpPr>
            <a:cxnSpLocks/>
          </p:cNvCxnSpPr>
          <p:nvPr/>
        </p:nvCxnSpPr>
        <p:spPr>
          <a:xfrm flipH="1">
            <a:off x="0" y="549275"/>
            <a:ext cx="3152800" cy="0"/>
          </a:xfrm>
          <a:prstGeom prst="line">
            <a:avLst/>
          </a:prstGeom>
          <a:ln w="22225" cap="rnd">
            <a:solidFill>
              <a:srgbClr val="47497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8BC5AC-C580-E5B0-161E-5090E22DE9D6}"/>
              </a:ext>
            </a:extLst>
          </p:cNvPr>
          <p:cNvCxnSpPr>
            <a:cxnSpLocks/>
          </p:cNvCxnSpPr>
          <p:nvPr/>
        </p:nvCxnSpPr>
        <p:spPr>
          <a:xfrm>
            <a:off x="6753200" y="549275"/>
            <a:ext cx="3152800" cy="0"/>
          </a:xfrm>
          <a:prstGeom prst="line">
            <a:avLst/>
          </a:prstGeom>
          <a:ln w="22225" cap="rnd">
            <a:solidFill>
              <a:srgbClr val="47497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28F695-5347-1C46-D465-2EB86D9EB4C2}"/>
              </a:ext>
            </a:extLst>
          </p:cNvPr>
          <p:cNvSpPr txBox="1"/>
          <p:nvPr/>
        </p:nvSpPr>
        <p:spPr>
          <a:xfrm>
            <a:off x="3656856" y="-69538"/>
            <a:ext cx="343888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222933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투자자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EA429D-EA29-FED0-B8A2-6A209DB58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920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E11916-3B41-0400-ED84-4D255EFE8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9" y="986783"/>
            <a:ext cx="8496622" cy="24308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938C6F-B6DD-F72D-0EDD-C6636A105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5" y="3728937"/>
            <a:ext cx="8641075" cy="2720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A4D1B0-F99B-EC52-07A8-3B35FF7CF188}"/>
              </a:ext>
            </a:extLst>
          </p:cNvPr>
          <p:cNvSpPr txBox="1"/>
          <p:nvPr/>
        </p:nvSpPr>
        <p:spPr>
          <a:xfrm>
            <a:off x="3800872" y="-18964"/>
            <a:ext cx="226825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우</a:t>
            </a:r>
            <a:r>
              <a:rPr lang="en-US" altLang="ko-KR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/</a:t>
            </a:r>
            <a:r>
              <a:rPr lang="ko-KR" altLang="en-US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좌측면도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DCA77-641B-D4C3-0873-B4AFC43D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2A637-788D-8B03-B177-4B6B97617E9A}"/>
              </a:ext>
            </a:extLst>
          </p:cNvPr>
          <p:cNvSpPr txBox="1"/>
          <p:nvPr/>
        </p:nvSpPr>
        <p:spPr>
          <a:xfrm>
            <a:off x="488504" y="719916"/>
            <a:ext cx="10802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우측면도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CA69D-B44C-E0DC-22BF-99DA688A100D}"/>
              </a:ext>
            </a:extLst>
          </p:cNvPr>
          <p:cNvSpPr txBox="1"/>
          <p:nvPr/>
        </p:nvSpPr>
        <p:spPr>
          <a:xfrm>
            <a:off x="488504" y="3440396"/>
            <a:ext cx="10802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좌측면도</a:t>
            </a:r>
          </a:p>
        </p:txBody>
      </p:sp>
    </p:spTree>
    <p:extLst>
      <p:ext uri="{BB962C8B-B14F-4D97-AF65-F5344CB8AC3E}">
        <p14:creationId xmlns:p14="http://schemas.microsoft.com/office/powerpoint/2010/main" val="3945690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64B09D79-C7F9-B1C1-7EBB-18CA835F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0" r="16483" b="26660"/>
          <a:stretch/>
        </p:blipFill>
        <p:spPr>
          <a:xfrm>
            <a:off x="0" y="2780928"/>
            <a:ext cx="8312875" cy="3096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AED39-28F2-A995-B127-3FE06C90B232}"/>
              </a:ext>
            </a:extLst>
          </p:cNvPr>
          <p:cNvSpPr/>
          <p:nvPr/>
        </p:nvSpPr>
        <p:spPr>
          <a:xfrm>
            <a:off x="0" y="2780928"/>
            <a:ext cx="8312875" cy="309634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3039524-5F25-ACBA-4634-F03EBC5762F0}"/>
              </a:ext>
            </a:extLst>
          </p:cNvPr>
          <p:cNvSpPr/>
          <p:nvPr/>
        </p:nvSpPr>
        <p:spPr>
          <a:xfrm>
            <a:off x="7185248" y="1521846"/>
            <a:ext cx="2016224" cy="2088232"/>
          </a:xfrm>
          <a:prstGeom prst="rect">
            <a:avLst/>
          </a:prstGeom>
          <a:solidFill>
            <a:srgbClr val="E4DBC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95D7C-ABFB-2154-A672-05B797BFF8E8}"/>
              </a:ext>
            </a:extLst>
          </p:cNvPr>
          <p:cNvSpPr txBox="1"/>
          <p:nvPr/>
        </p:nvSpPr>
        <p:spPr>
          <a:xfrm>
            <a:off x="632520" y="858279"/>
            <a:ext cx="363310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70000"/>
              </a:lnSpc>
            </a:pP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6.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운영전략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E8BCEC-EE79-C056-4E7E-7C8D09827694}"/>
              </a:ext>
            </a:extLst>
          </p:cNvPr>
          <p:cNvCxnSpPr>
            <a:cxnSpLocks/>
          </p:cNvCxnSpPr>
          <p:nvPr/>
        </p:nvCxnSpPr>
        <p:spPr>
          <a:xfrm flipH="1">
            <a:off x="3633103" y="1988840"/>
            <a:ext cx="6272897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8A8066-3692-AA5F-B7EF-8C5D66848619}"/>
              </a:ext>
            </a:extLst>
          </p:cNvPr>
          <p:cNvCxnSpPr>
            <a:cxnSpLocks/>
          </p:cNvCxnSpPr>
          <p:nvPr/>
        </p:nvCxnSpPr>
        <p:spPr>
          <a:xfrm flipH="1">
            <a:off x="0" y="1988840"/>
            <a:ext cx="63252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12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FEEBAE-B6C2-B0BF-9FE8-0269751E1A70}"/>
              </a:ext>
            </a:extLst>
          </p:cNvPr>
          <p:cNvSpPr/>
          <p:nvPr/>
        </p:nvSpPr>
        <p:spPr>
          <a:xfrm>
            <a:off x="848544" y="2248746"/>
            <a:ext cx="8280920" cy="937876"/>
          </a:xfrm>
          <a:prstGeom prst="roundRect">
            <a:avLst/>
          </a:prstGeom>
          <a:solidFill>
            <a:srgbClr val="36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4D1B0-F99B-EC52-07A8-3B35FF7CF188}"/>
              </a:ext>
            </a:extLst>
          </p:cNvPr>
          <p:cNvSpPr txBox="1"/>
          <p:nvPr/>
        </p:nvSpPr>
        <p:spPr>
          <a:xfrm>
            <a:off x="4016896" y="-1488"/>
            <a:ext cx="2376264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운영전략 개요</a:t>
            </a:r>
            <a:endParaRPr lang="ko-KR" altLang="en-US" sz="2800" dirty="0">
              <a:solidFill>
                <a:srgbClr val="36415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DCA77-641B-D4C3-0873-B4AFC43D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AC55919-4E91-5AB7-973F-A00658E43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83672" y="1754188"/>
            <a:ext cx="269632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568CAD-DAA8-AF8E-897E-8F25FF534816}"/>
              </a:ext>
            </a:extLst>
          </p:cNvPr>
          <p:cNvSpPr/>
          <p:nvPr/>
        </p:nvSpPr>
        <p:spPr>
          <a:xfrm>
            <a:off x="1064568" y="2488581"/>
            <a:ext cx="1651022" cy="562403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컨소시엄사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물류네트워크 활용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5176033-CE56-D98E-AC8E-D81358F5256E}"/>
              </a:ext>
            </a:extLst>
          </p:cNvPr>
          <p:cNvSpPr/>
          <p:nvPr/>
        </p:nvSpPr>
        <p:spPr>
          <a:xfrm>
            <a:off x="3191385" y="2488581"/>
            <a:ext cx="1651022" cy="562403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컨소시엄사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 err="1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물류인프라</a:t>
            </a:r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활용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12E763-6DC3-5E23-BA90-EC6B284C2AB4}"/>
              </a:ext>
            </a:extLst>
          </p:cNvPr>
          <p:cNvSpPr/>
          <p:nvPr/>
        </p:nvSpPr>
        <p:spPr>
          <a:xfrm>
            <a:off x="5220634" y="2488581"/>
            <a:ext cx="1651022" cy="562403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차별화된 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물류서비스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B516F8D-E8D5-B756-DE1F-5FAC51CEEB5E}"/>
              </a:ext>
            </a:extLst>
          </p:cNvPr>
          <p:cNvSpPr/>
          <p:nvPr/>
        </p:nvSpPr>
        <p:spPr>
          <a:xfrm>
            <a:off x="7249883" y="2488581"/>
            <a:ext cx="1651022" cy="562403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부산신항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특장점 활용</a:t>
            </a: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9F9EA029-A4DC-3186-3550-54EAFA7C1483}"/>
              </a:ext>
            </a:extLst>
          </p:cNvPr>
          <p:cNvSpPr/>
          <p:nvPr/>
        </p:nvSpPr>
        <p:spPr>
          <a:xfrm rot="10800000">
            <a:off x="3296816" y="1982183"/>
            <a:ext cx="3816424" cy="375150"/>
          </a:xfrm>
          <a:prstGeom prst="round2SameRect">
            <a:avLst>
              <a:gd name="adj1" fmla="val 41353"/>
              <a:gd name="adj2" fmla="val 0"/>
            </a:avLst>
          </a:prstGeom>
          <a:solidFill>
            <a:srgbClr val="AD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5ABC5320-F243-4F07-FC4A-65927054E8F0}"/>
              </a:ext>
            </a:extLst>
          </p:cNvPr>
          <p:cNvSpPr/>
          <p:nvPr/>
        </p:nvSpPr>
        <p:spPr>
          <a:xfrm rot="16200000">
            <a:off x="2913984" y="1865913"/>
            <a:ext cx="266563" cy="499102"/>
          </a:xfrm>
          <a:prstGeom prst="rtTriangle">
            <a:avLst/>
          </a:prstGeom>
          <a:solidFill>
            <a:srgbClr val="655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AC725EFF-E06C-A008-11A4-15967AC8BA60}"/>
              </a:ext>
            </a:extLst>
          </p:cNvPr>
          <p:cNvSpPr/>
          <p:nvPr/>
        </p:nvSpPr>
        <p:spPr>
          <a:xfrm rot="16200000" flipV="1">
            <a:off x="7224554" y="1865912"/>
            <a:ext cx="266565" cy="499102"/>
          </a:xfrm>
          <a:prstGeom prst="rtTriangle">
            <a:avLst/>
          </a:prstGeom>
          <a:solidFill>
            <a:srgbClr val="655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0A48EC-C40C-AC79-3307-15DFFC159B3D}"/>
              </a:ext>
            </a:extLst>
          </p:cNvPr>
          <p:cNvSpPr txBox="1"/>
          <p:nvPr/>
        </p:nvSpPr>
        <p:spPr>
          <a:xfrm>
            <a:off x="3775312" y="1834754"/>
            <a:ext cx="3096344" cy="52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DBLC </a:t>
            </a:r>
            <a:r>
              <a:rPr lang="ko-KR" altLang="en-US" sz="1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비즈니스모델 수립전략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F476E1A-472C-C3E4-FC91-4408E6B4F554}"/>
              </a:ext>
            </a:extLst>
          </p:cNvPr>
          <p:cNvSpPr/>
          <p:nvPr/>
        </p:nvSpPr>
        <p:spPr>
          <a:xfrm>
            <a:off x="848544" y="3845057"/>
            <a:ext cx="8280920" cy="950272"/>
          </a:xfrm>
          <a:prstGeom prst="roundRect">
            <a:avLst/>
          </a:prstGeom>
          <a:solidFill>
            <a:srgbClr val="36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5221E7E-9853-D920-1336-EC2738320DDC}"/>
              </a:ext>
            </a:extLst>
          </p:cNvPr>
          <p:cNvSpPr/>
          <p:nvPr/>
        </p:nvSpPr>
        <p:spPr>
          <a:xfrm>
            <a:off x="1064568" y="4092456"/>
            <a:ext cx="1651022" cy="569836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DBLC </a:t>
            </a:r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국내제조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거점형 </a:t>
            </a:r>
            <a:r>
              <a:rPr lang="ko-KR" altLang="en-US" sz="1400" dirty="0" err="1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비즈모델</a:t>
            </a:r>
            <a:endParaRPr lang="ko-KR" altLang="en-US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29AA27F-7837-3CD0-81F6-8407CB62AE6E}"/>
              </a:ext>
            </a:extLst>
          </p:cNvPr>
          <p:cNvSpPr/>
          <p:nvPr/>
        </p:nvSpPr>
        <p:spPr>
          <a:xfrm>
            <a:off x="3191385" y="4092456"/>
            <a:ext cx="1651022" cy="569836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DBLC </a:t>
            </a:r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환적화물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중개형 </a:t>
            </a:r>
            <a:r>
              <a:rPr lang="ko-KR" altLang="en-US" sz="1400" dirty="0" err="1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비즈모델</a:t>
            </a:r>
            <a:endParaRPr lang="ko-KR" altLang="en-US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2048B26-5167-40A0-A825-273D5D72BB55}"/>
              </a:ext>
            </a:extLst>
          </p:cNvPr>
          <p:cNvSpPr/>
          <p:nvPr/>
        </p:nvSpPr>
        <p:spPr>
          <a:xfrm>
            <a:off x="5220634" y="4092456"/>
            <a:ext cx="1651022" cy="569836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DBLC </a:t>
            </a:r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중량화물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혼재형 </a:t>
            </a:r>
            <a:r>
              <a:rPr lang="ko-KR" altLang="en-US" sz="1400" dirty="0" err="1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비즈모델</a:t>
            </a:r>
            <a:endParaRPr lang="ko-KR" altLang="en-US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E6BAD3C-C366-F461-F4D9-18BC74BDB0BC}"/>
              </a:ext>
            </a:extLst>
          </p:cNvPr>
          <p:cNvSpPr/>
          <p:nvPr/>
        </p:nvSpPr>
        <p:spPr>
          <a:xfrm>
            <a:off x="7249883" y="4092456"/>
            <a:ext cx="1651022" cy="569836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DBLC E-Commerce</a:t>
            </a:r>
          </a:p>
          <a:p>
            <a:pPr algn="ctr"/>
            <a:r>
              <a:rPr lang="ko-KR" altLang="en-US" sz="1400" dirty="0" err="1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풀필먼트형</a:t>
            </a:r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비즈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AEC959C3-599B-FDC6-CDE0-5D75642DB476}"/>
              </a:ext>
            </a:extLst>
          </p:cNvPr>
          <p:cNvSpPr/>
          <p:nvPr/>
        </p:nvSpPr>
        <p:spPr>
          <a:xfrm rot="10800000">
            <a:off x="3296816" y="3578494"/>
            <a:ext cx="3816424" cy="380109"/>
          </a:xfrm>
          <a:prstGeom prst="round2SameRect">
            <a:avLst>
              <a:gd name="adj1" fmla="val 41353"/>
              <a:gd name="adj2" fmla="val 0"/>
            </a:avLst>
          </a:prstGeom>
          <a:solidFill>
            <a:srgbClr val="AD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5CCD2CC7-2334-1715-A256-97916AD0F750}"/>
              </a:ext>
            </a:extLst>
          </p:cNvPr>
          <p:cNvSpPr/>
          <p:nvPr/>
        </p:nvSpPr>
        <p:spPr>
          <a:xfrm rot="16200000">
            <a:off x="2913984" y="3462224"/>
            <a:ext cx="266563" cy="499102"/>
          </a:xfrm>
          <a:prstGeom prst="rtTriangle">
            <a:avLst/>
          </a:prstGeom>
          <a:solidFill>
            <a:srgbClr val="655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73823F42-BD3C-957E-0AF9-3C0EACC0E0C4}"/>
              </a:ext>
            </a:extLst>
          </p:cNvPr>
          <p:cNvSpPr/>
          <p:nvPr/>
        </p:nvSpPr>
        <p:spPr>
          <a:xfrm rot="16200000" flipV="1">
            <a:off x="7224554" y="3462223"/>
            <a:ext cx="266565" cy="499102"/>
          </a:xfrm>
          <a:prstGeom prst="rtTriangle">
            <a:avLst/>
          </a:prstGeom>
          <a:solidFill>
            <a:srgbClr val="655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284C9E-F58D-4102-4E02-1317787F71D6}"/>
              </a:ext>
            </a:extLst>
          </p:cNvPr>
          <p:cNvSpPr txBox="1"/>
          <p:nvPr/>
        </p:nvSpPr>
        <p:spPr>
          <a:xfrm>
            <a:off x="4153539" y="3424517"/>
            <a:ext cx="3096344" cy="52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DBLC </a:t>
            </a:r>
            <a:r>
              <a:rPr lang="ko-KR" altLang="en-US" sz="1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비즈니스모델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C102AE8-5E28-2610-9BAD-22C4F972A653}"/>
              </a:ext>
            </a:extLst>
          </p:cNvPr>
          <p:cNvSpPr/>
          <p:nvPr/>
        </p:nvSpPr>
        <p:spPr>
          <a:xfrm>
            <a:off x="848544" y="5491139"/>
            <a:ext cx="8280920" cy="950272"/>
          </a:xfrm>
          <a:prstGeom prst="roundRect">
            <a:avLst/>
          </a:prstGeom>
          <a:solidFill>
            <a:srgbClr val="36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D54EBD-7ECC-2BA0-94BB-928267A9701F}"/>
              </a:ext>
            </a:extLst>
          </p:cNvPr>
          <p:cNvSpPr/>
          <p:nvPr/>
        </p:nvSpPr>
        <p:spPr>
          <a:xfrm>
            <a:off x="1098214" y="5757702"/>
            <a:ext cx="1275256" cy="569836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물류서비스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품질향상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DAD2D37-C1E4-6B45-6D89-46CA0C8F2CCE}"/>
              </a:ext>
            </a:extLst>
          </p:cNvPr>
          <p:cNvSpPr/>
          <p:nvPr/>
        </p:nvSpPr>
        <p:spPr>
          <a:xfrm>
            <a:off x="2710308" y="5757702"/>
            <a:ext cx="1275256" cy="569836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부가가치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창출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9DDED79-275A-F039-7781-99DCA899E9C4}"/>
              </a:ext>
            </a:extLst>
          </p:cNvPr>
          <p:cNvSpPr/>
          <p:nvPr/>
        </p:nvSpPr>
        <p:spPr>
          <a:xfrm>
            <a:off x="4335328" y="5757702"/>
            <a:ext cx="1275256" cy="569836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리드타임 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감소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50A9950-44CE-276B-3A7B-49F523B204B9}"/>
              </a:ext>
            </a:extLst>
          </p:cNvPr>
          <p:cNvSpPr/>
          <p:nvPr/>
        </p:nvSpPr>
        <p:spPr>
          <a:xfrm>
            <a:off x="5956366" y="5757702"/>
            <a:ext cx="1275256" cy="569836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물류프로세스 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효율화</a:t>
            </a:r>
          </a:p>
        </p:txBody>
      </p: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319A492B-038C-4AC9-B376-394F472A9BDE}"/>
              </a:ext>
            </a:extLst>
          </p:cNvPr>
          <p:cNvSpPr/>
          <p:nvPr/>
        </p:nvSpPr>
        <p:spPr>
          <a:xfrm rot="10800000">
            <a:off x="3296816" y="5224576"/>
            <a:ext cx="3816424" cy="380109"/>
          </a:xfrm>
          <a:prstGeom prst="round2SameRect">
            <a:avLst>
              <a:gd name="adj1" fmla="val 41353"/>
              <a:gd name="adj2" fmla="val 0"/>
            </a:avLst>
          </a:prstGeom>
          <a:solidFill>
            <a:srgbClr val="AD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47AD6F2B-8868-953E-934B-1AAE885680F7}"/>
              </a:ext>
            </a:extLst>
          </p:cNvPr>
          <p:cNvSpPr/>
          <p:nvPr/>
        </p:nvSpPr>
        <p:spPr>
          <a:xfrm rot="16200000">
            <a:off x="2913984" y="5108306"/>
            <a:ext cx="266563" cy="499102"/>
          </a:xfrm>
          <a:prstGeom prst="rtTriangle">
            <a:avLst/>
          </a:prstGeom>
          <a:solidFill>
            <a:srgbClr val="655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99267DE3-FC6C-6AAA-173E-C1149EE793BB}"/>
              </a:ext>
            </a:extLst>
          </p:cNvPr>
          <p:cNvSpPr/>
          <p:nvPr/>
        </p:nvSpPr>
        <p:spPr>
          <a:xfrm rot="16200000" flipV="1">
            <a:off x="7224554" y="5108305"/>
            <a:ext cx="266565" cy="499102"/>
          </a:xfrm>
          <a:prstGeom prst="rtTriangle">
            <a:avLst/>
          </a:prstGeom>
          <a:solidFill>
            <a:srgbClr val="655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C18296-7B22-272C-932B-C3E3D0C7DF83}"/>
              </a:ext>
            </a:extLst>
          </p:cNvPr>
          <p:cNvSpPr txBox="1"/>
          <p:nvPr/>
        </p:nvSpPr>
        <p:spPr>
          <a:xfrm>
            <a:off x="3775312" y="5082107"/>
            <a:ext cx="3096344" cy="52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DBLC </a:t>
            </a:r>
            <a:r>
              <a:rPr lang="ko-KR" altLang="en-US" sz="1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비즈니스모델 개발효과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9187219-A79A-E657-B20A-6B8CAA5A2DD8}"/>
              </a:ext>
            </a:extLst>
          </p:cNvPr>
          <p:cNvSpPr/>
          <p:nvPr/>
        </p:nvSpPr>
        <p:spPr>
          <a:xfrm>
            <a:off x="7519281" y="5757702"/>
            <a:ext cx="1275256" cy="569836"/>
          </a:xfrm>
          <a:prstGeom prst="round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물류프로세스</a:t>
            </a:r>
            <a:endParaRPr lang="en-US" altLang="ko-KR" sz="1400" dirty="0">
              <a:solidFill>
                <a:srgbClr val="1F252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F252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효율화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9C30B9-54E3-64E0-FEA3-7DC329384719}"/>
              </a:ext>
            </a:extLst>
          </p:cNvPr>
          <p:cNvSpPr/>
          <p:nvPr/>
        </p:nvSpPr>
        <p:spPr>
          <a:xfrm>
            <a:off x="560452" y="908050"/>
            <a:ext cx="8785096" cy="75241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DBLC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 성공전략의 명확하고 효과적인 이행을 위한 비즈니스모델 수립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DBLC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 전략을 기반으로 국내제조 거점형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중량화물 혼재형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환적화물 중계형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E-Commerce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풀필먼트형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등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가지 형태의 현실적인 비즈니스모델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93F7365-25E8-3DD2-CAFE-5077D3BE087E}"/>
              </a:ext>
            </a:extLst>
          </p:cNvPr>
          <p:cNvSpPr/>
          <p:nvPr/>
        </p:nvSpPr>
        <p:spPr>
          <a:xfrm>
            <a:off x="4809431" y="3251455"/>
            <a:ext cx="935732" cy="283072"/>
          </a:xfrm>
          <a:prstGeom prst="downArrow">
            <a:avLst>
              <a:gd name="adj1" fmla="val 55210"/>
              <a:gd name="adj2" fmla="val 45352"/>
            </a:avLst>
          </a:prstGeom>
          <a:solidFill>
            <a:srgbClr val="C8C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03A78643-B224-2BF7-4EE3-603CDD85E24D}"/>
              </a:ext>
            </a:extLst>
          </p:cNvPr>
          <p:cNvSpPr/>
          <p:nvPr/>
        </p:nvSpPr>
        <p:spPr>
          <a:xfrm>
            <a:off x="4809431" y="4871265"/>
            <a:ext cx="935732" cy="283072"/>
          </a:xfrm>
          <a:prstGeom prst="downArrow">
            <a:avLst>
              <a:gd name="adj1" fmla="val 55210"/>
              <a:gd name="adj2" fmla="val 45352"/>
            </a:avLst>
          </a:prstGeom>
          <a:solidFill>
            <a:srgbClr val="C8C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4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4D1B0-F99B-EC52-07A8-3B35FF7CF188}"/>
              </a:ext>
            </a:extLst>
          </p:cNvPr>
          <p:cNvSpPr txBox="1"/>
          <p:nvPr/>
        </p:nvSpPr>
        <p:spPr>
          <a:xfrm>
            <a:off x="3296816" y="-1488"/>
            <a:ext cx="374441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국내제조 거점형 모델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DCA77-641B-D4C3-0873-B4AFC43D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8E70A4B-770A-730F-6475-CBB742D75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339319"/>
              </p:ext>
            </p:extLst>
          </p:nvPr>
        </p:nvGraphicFramePr>
        <p:xfrm>
          <a:off x="560512" y="908050"/>
          <a:ext cx="8785100" cy="5400678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2921705738"/>
                    </a:ext>
                  </a:extLst>
                </a:gridCol>
                <a:gridCol w="3360220">
                  <a:extLst>
                    <a:ext uri="{9D8B030D-6E8A-4147-A177-3AD203B41FA5}">
                      <a16:colId xmlns:a16="http://schemas.microsoft.com/office/drawing/2014/main" val="2762652296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4015926921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1867129951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3252900667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4156049738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3310854106"/>
                    </a:ext>
                  </a:extLst>
                </a:gridCol>
              </a:tblGrid>
              <a:tr h="3562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내용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30202"/>
                  </a:ext>
                </a:extLst>
              </a:tr>
              <a:tr h="10229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모델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국내 대형화주 수출화물을 대상으로 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DBLC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물류센터를 글로벌 생산네트워크 중심기지로 활용하는 모델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국내에서 생산되어 해외수출이 필요한 거점형 수출화물 유치하여 해당 국가별로 부가가치 물류 작업 후 수출 </a:t>
                      </a: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제품별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품목별 생산공장이 전국에 분포되어 있는 화물의 </a:t>
                      </a:r>
                      <a:r>
                        <a:rPr lang="ko-KR" altLang="en-US" sz="10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물량집하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HUB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를 당 물류센터로 유치하여 검사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분류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보관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포장 후 해당 국가별로 수출 수행</a:t>
                      </a:r>
                      <a:endParaRPr lang="ko-KR" altLang="en-US" sz="10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969467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대상품목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자동차 부품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건설 기자재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욕실 도기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가전제품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145470"/>
                  </a:ext>
                </a:extLst>
              </a:tr>
              <a:tr h="2005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유치효과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물류비</a:t>
                      </a:r>
                      <a:r>
                        <a:rPr lang="ko-KR" altLang="en-US" sz="1000" u="sng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절감 </a:t>
                      </a:r>
                    </a:p>
                    <a:p>
                      <a:pPr marL="0" marR="3810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국내 제조기반 제품의 물류거점을 </a:t>
                      </a: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부산신항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배후부지에 유치하고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국내 주요 제조기업들의 수출화물에 대한 부가가치 물류활동을 통해 화주기업의 경쟁력 향상 및 </a:t>
                      </a: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물류비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절감 </a:t>
                      </a:r>
                      <a:endParaRPr lang="en-US" altLang="ko-KR" sz="10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3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리드타임 단축</a:t>
                      </a:r>
                      <a:endParaRPr lang="ko-KR" altLang="en-US" sz="1000" u="sng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수출 물류프로세스에 따른 국내 운송시간 및 </a:t>
                      </a: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부산신항의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장점인 수출 대상지역에 대한 항로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항차수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등을 활용하여 전체 물류프로세스의 리드타임 단축 </a:t>
                      </a:r>
                      <a:endParaRPr lang="en-US" altLang="ko-KR" sz="10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5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 프로세스 효율화</a:t>
                      </a:r>
                      <a:endParaRPr lang="ko-KR" altLang="en-US" sz="1000" u="sng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DBLC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를 </a:t>
                      </a: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물량집하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및 부가가치 물류활동의 거점으로 운영함에 따라 제조 이후의 물류 프로세스 효율성 증대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337829"/>
                  </a:ext>
                </a:extLst>
              </a:tr>
              <a:tr h="252866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유치화물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대상화주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화물유치 물동량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(TEU)</a:t>
                      </a:r>
                      <a:endParaRPr lang="ko-KR" alt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552879"/>
                  </a:ext>
                </a:extLst>
              </a:tr>
              <a:tr h="252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2023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2024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2025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2026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2027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685906"/>
                  </a:ext>
                </a:extLst>
              </a:tr>
              <a:tr h="290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포스코모빌리티솔루션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5,800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6,380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7,018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7,369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7,737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883852"/>
                  </a:ext>
                </a:extLst>
              </a:tr>
              <a:tr h="290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㈜대림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2,800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3,080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3,388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3,557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3,735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335276"/>
                  </a:ext>
                </a:extLst>
              </a:tr>
              <a:tr h="290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일진전기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3,200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3,520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3,872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4,066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4,269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266413"/>
                  </a:ext>
                </a:extLst>
              </a:tr>
              <a:tr h="290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한화토탈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1,200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1,452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1,525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1,601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268392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FAC55919-4E91-5AB7-973F-A00658E43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83672" y="1754188"/>
            <a:ext cx="269632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244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C443DC-B180-5615-5041-1C0505D81FAC}"/>
              </a:ext>
            </a:extLst>
          </p:cNvPr>
          <p:cNvSpPr/>
          <p:nvPr/>
        </p:nvSpPr>
        <p:spPr>
          <a:xfrm>
            <a:off x="632520" y="4125494"/>
            <a:ext cx="3456384" cy="743666"/>
          </a:xfrm>
          <a:prstGeom prst="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937346-665D-E841-2418-1C4F3A127E28}"/>
              </a:ext>
            </a:extLst>
          </p:cNvPr>
          <p:cNvSpPr/>
          <p:nvPr/>
        </p:nvSpPr>
        <p:spPr>
          <a:xfrm>
            <a:off x="5889104" y="1412875"/>
            <a:ext cx="3384376" cy="1296046"/>
          </a:xfrm>
          <a:prstGeom prst="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E4E85C-5C74-77CF-DD07-15A598444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F0B7A-6725-C107-38B0-890A9F81E00A}"/>
              </a:ext>
            </a:extLst>
          </p:cNvPr>
          <p:cNvSpPr txBox="1"/>
          <p:nvPr/>
        </p:nvSpPr>
        <p:spPr>
          <a:xfrm>
            <a:off x="3296816" y="-1488"/>
            <a:ext cx="374441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국내제조 거점형 모델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8FE033AE-A155-F4A9-DB52-2E0D3E50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340"/>
          <a:stretch>
            <a:fillRect/>
          </a:stretch>
        </p:blipFill>
        <p:spPr>
          <a:xfrm>
            <a:off x="560387" y="1000244"/>
            <a:ext cx="5256709" cy="2631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B7D92-CFC1-3103-31D7-8B5E661F83E0}"/>
              </a:ext>
            </a:extLst>
          </p:cNvPr>
          <p:cNvSpPr txBox="1"/>
          <p:nvPr/>
        </p:nvSpPr>
        <p:spPr>
          <a:xfrm>
            <a:off x="5889104" y="104480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AS-IS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AF8D7-91B4-3BF7-22AB-78042E59CBE2}"/>
              </a:ext>
            </a:extLst>
          </p:cNvPr>
          <p:cNvSpPr txBox="1"/>
          <p:nvPr/>
        </p:nvSpPr>
        <p:spPr>
          <a:xfrm>
            <a:off x="2856227" y="372332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TO-BE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795070E-58A5-9C82-19E7-32234EDDC0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122"/>
          <a:stretch>
            <a:fillRect/>
          </a:stretch>
        </p:blipFill>
        <p:spPr>
          <a:xfrm>
            <a:off x="4232920" y="3630110"/>
            <a:ext cx="5328042" cy="26786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2DAF0-A2DC-BA27-CAF9-EF08B9E8B7AB}"/>
              </a:ext>
            </a:extLst>
          </p:cNvPr>
          <p:cNvSpPr txBox="1"/>
          <p:nvPr/>
        </p:nvSpPr>
        <p:spPr>
          <a:xfrm>
            <a:off x="5856519" y="1412875"/>
            <a:ext cx="3489094" cy="122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전국에 분포되어 있는 각 생산거점에 따라 인천항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광양항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부산항을 이용하여 중국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일본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동남아시아 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베트남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태국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대만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),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미국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중남미권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멕시코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등으로 수출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각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항만별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항차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항로에 따른 수출 지연 및 화주 기업별 물류프로세스에 따른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물류비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증가</a:t>
            </a:r>
            <a:endParaRPr lang="en-US" altLang="ko-KR" sz="1000" kern="1200" dirty="0">
              <a:solidFill>
                <a:schemeClr val="dk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3A757-9101-D581-771E-B14F1F8D68F7}"/>
              </a:ext>
            </a:extLst>
          </p:cNvPr>
          <p:cNvSpPr txBox="1"/>
          <p:nvPr/>
        </p:nvSpPr>
        <p:spPr>
          <a:xfrm>
            <a:off x="560386" y="4103951"/>
            <a:ext cx="3519977" cy="76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국내 대형화주 수출화물을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물량집하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허브 역할을 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DBLC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물류센터에서 수행하여 부산항을 통해 중국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일본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동남아시아 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베트남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태국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대만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),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미국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중남미권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멕시코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등으로 수출</a:t>
            </a:r>
            <a:endParaRPr lang="en-US" altLang="ko-KR" sz="1000" kern="1200" dirty="0">
              <a:solidFill>
                <a:schemeClr val="dk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2563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4D1B0-F99B-EC52-07A8-3B35FF7CF188}"/>
              </a:ext>
            </a:extLst>
          </p:cNvPr>
          <p:cNvSpPr txBox="1"/>
          <p:nvPr/>
        </p:nvSpPr>
        <p:spPr>
          <a:xfrm>
            <a:off x="3296816" y="-1488"/>
            <a:ext cx="374441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환적화물 중계형 모델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DCA77-641B-D4C3-0873-B4AFC43D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8E70A4B-770A-730F-6475-CBB742D75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157345"/>
              </p:ext>
            </p:extLst>
          </p:nvPr>
        </p:nvGraphicFramePr>
        <p:xfrm>
          <a:off x="560512" y="908050"/>
          <a:ext cx="8785100" cy="5400674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2921705738"/>
                    </a:ext>
                  </a:extLst>
                </a:gridCol>
                <a:gridCol w="3360220">
                  <a:extLst>
                    <a:ext uri="{9D8B030D-6E8A-4147-A177-3AD203B41FA5}">
                      <a16:colId xmlns:a16="http://schemas.microsoft.com/office/drawing/2014/main" val="2762652296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4015926921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1867129951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3252900667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4156049738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3310854106"/>
                    </a:ext>
                  </a:extLst>
                </a:gridCol>
              </a:tblGrid>
              <a:tr h="35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내용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30202"/>
                  </a:ext>
                </a:extLst>
              </a:tr>
              <a:tr h="9909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모델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일본에서 생산되어 아시아 및 미주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중남미지역으로 수출되는 글로벌 제품을 </a:t>
                      </a:r>
                      <a:r>
                        <a:rPr lang="ko-KR" altLang="en-US" sz="10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부산신항의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DBLC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를 경유하여 부가가치 물류작업 후 아시아 및 미주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중남미지역으로 재수출하는 모델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0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다이소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 제품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전자기기 등 일본 내 물류센터보다 경쟁력 있는 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DBLC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의 물류서비스를 통해 해당 제품의 아시아 거점으로 활용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일본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한국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아시아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미주 간 물류거점 역할을 통한 물류프로세스 개선 및 새로운 부가가치 물류 개발</a:t>
                      </a:r>
                      <a:endParaRPr lang="ko-KR" altLang="en-US" sz="10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969467"/>
                  </a:ext>
                </a:extLst>
              </a:tr>
              <a:tr h="3019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대상품목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다이소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제품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평판디스플레이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전자기기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자동차부품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145470"/>
                  </a:ext>
                </a:extLst>
              </a:tr>
              <a:tr h="22627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유치효과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물류비</a:t>
                      </a:r>
                      <a:r>
                        <a:rPr lang="ko-KR" altLang="en-US" sz="1000" u="sng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절감 </a:t>
                      </a:r>
                      <a:endParaRPr lang="en-US" altLang="ko-KR" sz="1000" u="sng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일본보다 저렴한 국내 부가가치 물류작업을 통해 </a:t>
                      </a:r>
                      <a:r>
                        <a:rPr lang="ko-KR" altLang="en-US" sz="1000" u="none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물류비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절감</a:t>
                      </a:r>
                      <a:endParaRPr lang="en-US" altLang="ko-KR" sz="1000" u="none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400" u="none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리드타임 단축</a:t>
                      </a: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u="none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부산신항을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이용하는 중계거점으로서 </a:t>
                      </a:r>
                      <a:r>
                        <a:rPr lang="ko-KR" altLang="en-US" sz="1000" u="none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부산신항의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000" u="none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항로수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u="none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항차빈도를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활용한 대상 품목의 동남아시아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미주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중남미지역 수출 물류 리드타임 감소 </a:t>
                      </a:r>
                      <a:endParaRPr lang="en-US" altLang="ko-KR" sz="1000" u="none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ko-KR" altLang="en-US" sz="400" u="none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물류 프로세스 효율화</a:t>
                      </a: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집하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검수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분류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u="none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라벨링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포장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수출 등 일련의 물류활동을 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DBLC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에서 통합관리   하여 물류 프로세스 효율성 증대</a:t>
                      </a:r>
                      <a:endParaRPr lang="en-US" altLang="ko-KR" sz="1000" u="none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ko-KR" altLang="en-US" sz="400" u="none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신규 물동량 창출</a:t>
                      </a: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일본 항만이 아닌 </a:t>
                      </a:r>
                      <a:r>
                        <a:rPr lang="ko-KR" altLang="en-US" sz="1000" u="none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부산신항을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거점으로 신규 물동량 창출</a:t>
                      </a:r>
                      <a:endParaRPr lang="ko-KR" altLang="en-US" sz="1000" u="none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337829"/>
                  </a:ext>
                </a:extLst>
              </a:tr>
              <a:tr h="30199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유치화물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대상화주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화물유치 물동량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(TEU)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552879"/>
                  </a:ext>
                </a:extLst>
              </a:tr>
              <a:tr h="301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2023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2024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2025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2026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2027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685906"/>
                  </a:ext>
                </a:extLst>
              </a:tr>
              <a:tr h="4441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히타치물류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4,500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4,950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5,445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5,717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6,003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883852"/>
                  </a:ext>
                </a:extLst>
              </a:tr>
              <a:tr h="4441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Kintetsu World Express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2,000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2,200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2,420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2,541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2,668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B="187198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335276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FAC55919-4E91-5AB7-973F-A00658E43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83672" y="1754188"/>
            <a:ext cx="269632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C443DC-B180-5615-5041-1C0505D81FAC}"/>
              </a:ext>
            </a:extLst>
          </p:cNvPr>
          <p:cNvSpPr/>
          <p:nvPr/>
        </p:nvSpPr>
        <p:spPr>
          <a:xfrm>
            <a:off x="625961" y="4125494"/>
            <a:ext cx="3168352" cy="743666"/>
          </a:xfrm>
          <a:prstGeom prst="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937346-665D-E841-2418-1C4F3A127E28}"/>
              </a:ext>
            </a:extLst>
          </p:cNvPr>
          <p:cNvSpPr/>
          <p:nvPr/>
        </p:nvSpPr>
        <p:spPr>
          <a:xfrm>
            <a:off x="5889104" y="1412875"/>
            <a:ext cx="3384376" cy="1080021"/>
          </a:xfrm>
          <a:prstGeom prst="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E4E85C-5C74-77CF-DD07-15A598444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F0B7A-6725-C107-38B0-890A9F81E00A}"/>
              </a:ext>
            </a:extLst>
          </p:cNvPr>
          <p:cNvSpPr txBox="1"/>
          <p:nvPr/>
        </p:nvSpPr>
        <p:spPr>
          <a:xfrm>
            <a:off x="3296816" y="-1488"/>
            <a:ext cx="374441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환적화물 중계형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B7D92-CFC1-3103-31D7-8B5E661F83E0}"/>
              </a:ext>
            </a:extLst>
          </p:cNvPr>
          <p:cNvSpPr txBox="1"/>
          <p:nvPr/>
        </p:nvSpPr>
        <p:spPr>
          <a:xfrm>
            <a:off x="5889104" y="104480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AS-IS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AF8D7-91B4-3BF7-22AB-78042E59CBE2}"/>
              </a:ext>
            </a:extLst>
          </p:cNvPr>
          <p:cNvSpPr txBox="1"/>
          <p:nvPr/>
        </p:nvSpPr>
        <p:spPr>
          <a:xfrm>
            <a:off x="2561636" y="372332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TO-BE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2DAF0-A2DC-BA27-CAF9-EF08B9E8B7AB}"/>
              </a:ext>
            </a:extLst>
          </p:cNvPr>
          <p:cNvSpPr txBox="1"/>
          <p:nvPr/>
        </p:nvSpPr>
        <p:spPr>
          <a:xfrm>
            <a:off x="5856519" y="1412875"/>
            <a:ext cx="3489094" cy="9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일본에서 생산된 제품이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동경항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나고야항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오사카항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하카타항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등을 통해 중국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미국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멕시코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베트남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인도네시아로 수출 되고 있음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일본 내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물류비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및 부가가치 활동에 대한 비용 과다 </a:t>
            </a:r>
            <a:endParaRPr lang="en-US" altLang="ko-KR" sz="1000" kern="1200" dirty="0">
              <a:solidFill>
                <a:schemeClr val="dk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3A757-9101-D581-771E-B14F1F8D68F7}"/>
              </a:ext>
            </a:extLst>
          </p:cNvPr>
          <p:cNvSpPr txBox="1"/>
          <p:nvPr/>
        </p:nvSpPr>
        <p:spPr>
          <a:xfrm>
            <a:off x="553953" y="4103951"/>
            <a:ext cx="3231819" cy="76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부산신항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내의 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DBLC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를 중계거점으로 부가가치 물류 수행 후 중국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미국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멕시코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베트남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인도네시아로 재수출하여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물류비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절감 및 물류 프로세스 효율화</a:t>
            </a:r>
            <a:endParaRPr lang="en-US" altLang="ko-KR" sz="1000" kern="1200" dirty="0">
              <a:solidFill>
                <a:schemeClr val="dk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6" name="Picture 60">
            <a:extLst>
              <a:ext uri="{FF2B5EF4-FFF2-40B4-BE49-F238E27FC236}">
                <a16:creationId xmlns:a16="http://schemas.microsoft.com/office/drawing/2014/main" id="{D0FF2CA3-951F-04D7-6195-D14554CAA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852"/>
          <a:stretch>
            <a:fillRect/>
          </a:stretch>
        </p:blipFill>
        <p:spPr>
          <a:xfrm>
            <a:off x="547617" y="1081374"/>
            <a:ext cx="5240683" cy="214651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62">
            <a:extLst>
              <a:ext uri="{FF2B5EF4-FFF2-40B4-BE49-F238E27FC236}">
                <a16:creationId xmlns:a16="http://schemas.microsoft.com/office/drawing/2014/main" id="{5E82685C-F6E7-6406-2B0F-18542B9A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31"/>
          <a:stretch>
            <a:fillRect/>
          </a:stretch>
        </p:blipFill>
        <p:spPr>
          <a:xfrm>
            <a:off x="3944889" y="3957489"/>
            <a:ext cx="5467180" cy="222238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83524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4D1B0-F99B-EC52-07A8-3B35FF7CF188}"/>
              </a:ext>
            </a:extLst>
          </p:cNvPr>
          <p:cNvSpPr txBox="1"/>
          <p:nvPr/>
        </p:nvSpPr>
        <p:spPr>
          <a:xfrm>
            <a:off x="3296816" y="-1488"/>
            <a:ext cx="374441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중량화물 혼재형 모델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DCA77-641B-D4C3-0873-B4AFC43D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8E70A4B-770A-730F-6475-CBB742D75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62583"/>
              </p:ext>
            </p:extLst>
          </p:nvPr>
        </p:nvGraphicFramePr>
        <p:xfrm>
          <a:off x="560512" y="908050"/>
          <a:ext cx="8785100" cy="5400674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2921705738"/>
                    </a:ext>
                  </a:extLst>
                </a:gridCol>
                <a:gridCol w="3360220">
                  <a:extLst>
                    <a:ext uri="{9D8B030D-6E8A-4147-A177-3AD203B41FA5}">
                      <a16:colId xmlns:a16="http://schemas.microsoft.com/office/drawing/2014/main" val="2762652296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4015926921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1867129951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3252900667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4156049738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3310854106"/>
                    </a:ext>
                  </a:extLst>
                </a:gridCol>
              </a:tblGrid>
              <a:tr h="3573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내용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30202"/>
                  </a:ext>
                </a:extLst>
              </a:tr>
              <a:tr h="10852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모델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컨소시엄사의 중량화물 운영 노하우와 관계사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·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계열사의 내부 화물 수행정보 등을 활용하여 화물 집화 및 운송에서부터 수출까지 혼재를 위한 사전계획을 수립하여 전체 물류 과정에서 서비스를 제공함으로써 중량화물 혼재에 특화된 모델 </a:t>
                      </a:r>
                      <a:endParaRPr lang="en-US" altLang="ko-KR" sz="100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중량화물 수출 의뢰 시부터 </a:t>
                      </a: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화주별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혼재를 위한 중량화물 집하부터 </a:t>
                      </a: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혼적운송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검수 및 혼재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수출까지 중량화물 혼재서비스 집중관리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969467"/>
                  </a:ext>
                </a:extLst>
              </a:tr>
              <a:tr h="3686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대상품목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철강재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강판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중량물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조선기자재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145470"/>
                  </a:ext>
                </a:extLst>
              </a:tr>
              <a:tr h="21280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유치효과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물류비</a:t>
                      </a:r>
                      <a:r>
                        <a:rPr lang="ko-KR" altLang="en-US" sz="1000" u="sng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절감 </a:t>
                      </a: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타 물류센터에서 운영하지 않는 중량화물의 혼재 특화서비스를 제공하여 화주기업의 </a:t>
                      </a:r>
                      <a:r>
                        <a:rPr lang="ko-KR" altLang="en-US" sz="1000" u="none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물류비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절감 </a:t>
                      </a:r>
                      <a:endParaRPr lang="en-US" altLang="ko-KR" sz="1000" u="none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u="sng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물류프로세스 효율화</a:t>
                      </a: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중량화물의 집화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운송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혼재</a:t>
                      </a:r>
                      <a:r>
                        <a:rPr lang="en-US" altLang="ko-KR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1000" u="none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수출 등 물류과정 토탈 관리서비스를 제공하여 물류 프로세스 효율성 증대</a:t>
                      </a:r>
                      <a:endParaRPr lang="ko-KR" altLang="en-US" sz="1000" u="none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337829"/>
                  </a:ext>
                </a:extLst>
              </a:tr>
              <a:tr h="268265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유치화물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대상화주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화물유치 물동량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(TEU)</a:t>
                      </a:r>
                      <a:endParaRPr lang="ko-KR" alt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552879"/>
                  </a:ext>
                </a:extLst>
              </a:tr>
              <a:tr h="2682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2023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2024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2025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2026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2027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685906"/>
                  </a:ext>
                </a:extLst>
              </a:tr>
              <a:tr h="308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서린상사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3,700</a:t>
                      </a:r>
                      <a:endParaRPr lang="en-US" sz="11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4,070</a:t>
                      </a:r>
                      <a:endParaRPr lang="en-US" sz="11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4,477</a:t>
                      </a:r>
                      <a:endParaRPr lang="en-US" sz="11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4,701</a:t>
                      </a:r>
                      <a:endParaRPr lang="en-US" sz="11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4,936</a:t>
                      </a:r>
                      <a:endParaRPr lang="en-US" sz="11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883852"/>
                  </a:ext>
                </a:extLst>
              </a:tr>
              <a:tr h="308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세아엘엔에스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1,980</a:t>
                      </a:r>
                      <a:endParaRPr lang="en-US" sz="11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2,178</a:t>
                      </a:r>
                      <a:endParaRPr lang="en-US" sz="11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2,396</a:t>
                      </a:r>
                      <a:endParaRPr lang="en-US" sz="11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2,516</a:t>
                      </a:r>
                      <a:endParaRPr lang="en-US" sz="11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2,641</a:t>
                      </a:r>
                      <a:endParaRPr lang="en-US" sz="11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335276"/>
                  </a:ext>
                </a:extLst>
              </a:tr>
              <a:tr h="308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제일테크노스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850</a:t>
                      </a:r>
                      <a:endParaRPr lang="en-US" sz="11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935</a:t>
                      </a:r>
                      <a:endParaRPr lang="en-US" sz="11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1,029</a:t>
                      </a:r>
                      <a:endParaRPr lang="en-US" sz="11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1,080</a:t>
                      </a:r>
                      <a:endParaRPr lang="en-US" sz="11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1,134</a:t>
                      </a:r>
                      <a:endParaRPr lang="en-US" sz="11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266413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FAC55919-4E91-5AB7-973F-A00658E43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83672" y="1754188"/>
            <a:ext cx="269632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60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C443DC-B180-5615-5041-1C0505D81FAC}"/>
              </a:ext>
            </a:extLst>
          </p:cNvPr>
          <p:cNvSpPr/>
          <p:nvPr/>
        </p:nvSpPr>
        <p:spPr>
          <a:xfrm>
            <a:off x="632520" y="4221088"/>
            <a:ext cx="3456384" cy="1296144"/>
          </a:xfrm>
          <a:prstGeom prst="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937346-665D-E841-2418-1C4F3A127E28}"/>
              </a:ext>
            </a:extLst>
          </p:cNvPr>
          <p:cNvSpPr/>
          <p:nvPr/>
        </p:nvSpPr>
        <p:spPr>
          <a:xfrm>
            <a:off x="5889103" y="1412875"/>
            <a:ext cx="3436735" cy="1296046"/>
          </a:xfrm>
          <a:prstGeom prst="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E4E85C-5C74-77CF-DD07-15A598444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F0B7A-6725-C107-38B0-890A9F81E00A}"/>
              </a:ext>
            </a:extLst>
          </p:cNvPr>
          <p:cNvSpPr txBox="1"/>
          <p:nvPr/>
        </p:nvSpPr>
        <p:spPr>
          <a:xfrm>
            <a:off x="3296816" y="-1488"/>
            <a:ext cx="374441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중량화물 혼재형 모델</a:t>
            </a:r>
            <a:endParaRPr lang="ko-KR" altLang="en-US" sz="2800" dirty="0">
              <a:solidFill>
                <a:srgbClr val="36415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8FE033AE-A155-F4A9-DB52-2E0D3E50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340"/>
          <a:stretch>
            <a:fillRect/>
          </a:stretch>
        </p:blipFill>
        <p:spPr>
          <a:xfrm>
            <a:off x="560387" y="1000244"/>
            <a:ext cx="5256709" cy="2631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B7D92-CFC1-3103-31D7-8B5E661F83E0}"/>
              </a:ext>
            </a:extLst>
          </p:cNvPr>
          <p:cNvSpPr txBox="1"/>
          <p:nvPr/>
        </p:nvSpPr>
        <p:spPr>
          <a:xfrm>
            <a:off x="5889104" y="104480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AS-IS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AF8D7-91B4-3BF7-22AB-78042E59CBE2}"/>
              </a:ext>
            </a:extLst>
          </p:cNvPr>
          <p:cNvSpPr txBox="1"/>
          <p:nvPr/>
        </p:nvSpPr>
        <p:spPr>
          <a:xfrm>
            <a:off x="2856227" y="372332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TO-BE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795070E-58A5-9C82-19E7-32234EDDC0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122"/>
          <a:stretch>
            <a:fillRect/>
          </a:stretch>
        </p:blipFill>
        <p:spPr>
          <a:xfrm>
            <a:off x="4232920" y="3630110"/>
            <a:ext cx="5328042" cy="26786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2DAF0-A2DC-BA27-CAF9-EF08B9E8B7AB}"/>
              </a:ext>
            </a:extLst>
          </p:cNvPr>
          <p:cNvSpPr txBox="1"/>
          <p:nvPr/>
        </p:nvSpPr>
        <p:spPr>
          <a:xfrm>
            <a:off x="5889102" y="1541469"/>
            <a:ext cx="3489094" cy="996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중량화물의 특성상 각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화주별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물류프로세스에 따라 인천항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광양항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부산항을 이용하여 중국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인도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동남아시아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베트남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방글라데시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인도네시아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),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미국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중남미권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멕시코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등으로 수출</a:t>
            </a:r>
            <a:endParaRPr lang="en-US" altLang="ko-KR" sz="1000" kern="1200" dirty="0">
              <a:solidFill>
                <a:schemeClr val="dk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3A757-9101-D581-771E-B14F1F8D68F7}"/>
              </a:ext>
            </a:extLst>
          </p:cNvPr>
          <p:cNvSpPr txBox="1"/>
          <p:nvPr/>
        </p:nvSpPr>
        <p:spPr>
          <a:xfrm>
            <a:off x="560386" y="4237730"/>
            <a:ext cx="3519977" cy="122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DBLC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의 노하우 및 내부 화물 수행정보 등을 활용하여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화주별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혼재를 위한 중량화물 집하부터 운송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수출까지 사전계획 수립을 기반으로 중량화물 혼재 특화 서비스를 제공하여 부산항에서 중국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인도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동남아시아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베트남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방글라데시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인도네시아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),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미국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중남미권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멕시코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등으로 수출</a:t>
            </a:r>
            <a:endParaRPr lang="en-US" altLang="ko-KR" sz="1000" kern="1200" dirty="0">
              <a:solidFill>
                <a:schemeClr val="dk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35209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4D1B0-F99B-EC52-07A8-3B35FF7CF188}"/>
              </a:ext>
            </a:extLst>
          </p:cNvPr>
          <p:cNvSpPr txBox="1"/>
          <p:nvPr/>
        </p:nvSpPr>
        <p:spPr>
          <a:xfrm>
            <a:off x="3080792" y="44624"/>
            <a:ext cx="460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E</a:t>
            </a:r>
            <a:r>
              <a:rPr lang="en-US" altLang="ko-KR" sz="12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r>
              <a:rPr lang="en-US" altLang="ko-KR" sz="24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</a:t>
            </a:r>
            <a:r>
              <a:rPr lang="en-US" altLang="ko-KR" sz="16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r>
              <a:rPr lang="en-US" altLang="ko-KR" sz="24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Commerce </a:t>
            </a:r>
            <a:r>
              <a:rPr lang="ko-KR" altLang="en-US" sz="2400" spc="-300" dirty="0" err="1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풀필먼트형</a:t>
            </a:r>
            <a:r>
              <a:rPr lang="ko-KR" altLang="en-US" sz="24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모델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DCA77-641B-D4C3-0873-B4AFC43D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8E70A4B-770A-730F-6475-CBB742D75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528162"/>
              </p:ext>
            </p:extLst>
          </p:nvPr>
        </p:nvGraphicFramePr>
        <p:xfrm>
          <a:off x="560388" y="932668"/>
          <a:ext cx="8785100" cy="5400953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2921705738"/>
                    </a:ext>
                  </a:extLst>
                </a:gridCol>
                <a:gridCol w="3360220">
                  <a:extLst>
                    <a:ext uri="{9D8B030D-6E8A-4147-A177-3AD203B41FA5}">
                      <a16:colId xmlns:a16="http://schemas.microsoft.com/office/drawing/2014/main" val="2762652296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4015926921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1867129951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3252900667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4156049738"/>
                    </a:ext>
                  </a:extLst>
                </a:gridCol>
                <a:gridCol w="940960">
                  <a:extLst>
                    <a:ext uri="{9D8B030D-6E8A-4147-A177-3AD203B41FA5}">
                      <a16:colId xmlns:a16="http://schemas.microsoft.com/office/drawing/2014/main" val="3310854106"/>
                    </a:ext>
                  </a:extLst>
                </a:gridCol>
              </a:tblGrid>
              <a:tr h="3304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내용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30202"/>
                  </a:ext>
                </a:extLst>
              </a:tr>
              <a:tr h="9697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모델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매년 지속적인 증가세에 있는 </a:t>
                      </a:r>
                      <a:r>
                        <a:rPr lang="en-US" altLang="ko-KR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E-Commerce </a:t>
                      </a:r>
                      <a:r>
                        <a:rPr lang="ko-KR" altLang="en-US" sz="100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역직구 대상 물품에 대한 풀필먼트를 수행하여 전자상거래에 특화된 부가가치 물류 서비스를 제공할 수 있는 모델</a:t>
                      </a:r>
                      <a:endParaRPr lang="en-US" altLang="ko-KR" sz="1000"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쿠팡이나 네이버 등에서 역직구로 판매되고 있는 온라인 거래 주요 화물을 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DBLC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에 유치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해당 품목에 대한 통합관리 시스템을 이용하여 플필먼트 서비스 제공</a:t>
                      </a:r>
                      <a:endParaRPr lang="en-US" altLang="ko-KR" sz="1000" kern="0" spc="-8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E-Commerce 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역직구 주요 대상국인 베트남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태국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싱가포르를 중심으로 역직구 화물에 대한 검사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분류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라벨링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 panose="05000000000000000000" pitchFamily="2" charset="2"/>
                        </a:rPr>
                        <a:t>포장 등의 부가가치 물류서비스 수행</a:t>
                      </a:r>
                      <a:endParaRPr lang="ko-KR" altLang="en-US" sz="1000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969467"/>
                  </a:ext>
                </a:extLst>
              </a:tr>
              <a:tr h="2954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대상품목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자동차 부품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건설 기자재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욕실 도기</a:t>
                      </a: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가전제품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145470"/>
                  </a:ext>
                </a:extLst>
              </a:tr>
              <a:tr h="15712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유치효과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물류비</a:t>
                      </a:r>
                      <a:r>
                        <a:rPr lang="ko-KR" altLang="en-US" sz="1000" u="sng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000" u="sng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절감 및 물류품질 향상</a:t>
                      </a:r>
                      <a:endParaRPr lang="ko-KR" altLang="en-US" sz="1000" u="sng" kern="0" spc="-8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E-Commerce 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역직구 대상 물품에 대한 풀필먼트 수행을 통해 역직구 제품에 대한 부가물류 서비스 및 물류프로세스의 통합관리로 물류비 절감 및 물류품질 향상</a:t>
                      </a:r>
                      <a:endParaRPr lang="en-US" altLang="ko-KR" sz="1000" kern="0" spc="-8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3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신규 물동량 창출</a:t>
                      </a:r>
                      <a:endParaRPr lang="ko-KR" altLang="en-US" sz="1000" u="sng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부산신항 및 김해공항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약 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19Km)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을 활용한 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E-Commerce 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거점으로 신규물동량 창출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향후 가덕도 신공항 화물의 연계 거점 활용</a:t>
                      </a:r>
                      <a:endParaRPr lang="ko-KR" altLang="en-US" sz="5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u="sng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 프로세스 효율화</a:t>
                      </a:r>
                      <a:endParaRPr lang="ko-KR" altLang="en-US" sz="1000" u="sng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3810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DBLC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를 </a:t>
                      </a:r>
                      <a:r>
                        <a:rPr lang="ko-KR" altLang="en-US" sz="1000" kern="0" spc="-8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물량집하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및 부가가치 물류활동의 거점으로 운영함에 따라 제조 이후의 물류 프로세스 효율성 증대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337829"/>
                  </a:ext>
                </a:extLst>
              </a:tr>
              <a:tr h="239722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유치화물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대상화주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화물유치 물동량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(TEU)</a:t>
                      </a:r>
                      <a:endParaRPr lang="ko-KR" alt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552879"/>
                  </a:ext>
                </a:extLst>
              </a:tr>
              <a:tr h="2397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2023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2024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2025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2026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2027</a:t>
                      </a:r>
                      <a:r>
                        <a:rPr lang="ko-KR" altLang="en-US" sz="1000" kern="0" spc="-8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685906"/>
                  </a:ext>
                </a:extLst>
              </a:tr>
              <a:tr h="247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세림 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Sea &amp; Air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1,300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1,430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1,573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1,652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1,734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883852"/>
                  </a:ext>
                </a:extLst>
              </a:tr>
              <a:tr h="247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웅진물류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980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853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944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991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1,041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335276"/>
                  </a:ext>
                </a:extLst>
              </a:tr>
              <a:tr h="247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한솔로지스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550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605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666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669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734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266413"/>
                  </a:ext>
                </a:extLst>
              </a:tr>
              <a:tr h="247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쏠해운항공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1,100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1,210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1,331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1,398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8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1,467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268392"/>
                  </a:ext>
                </a:extLst>
              </a:tr>
              <a:tr h="2471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에이스해운항공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950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1,267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68021"/>
                  </a:ext>
                </a:extLst>
              </a:tr>
              <a:tr h="2471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정진해운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760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336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1,014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079146"/>
                  </a:ext>
                </a:extLst>
              </a:tr>
              <a:tr h="2471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제임스포워딩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1,053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1,161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135276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FAC55919-4E91-5AB7-973F-A00658E43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83672" y="1754188"/>
            <a:ext cx="269632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199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AB4395-6490-2233-2597-F0B3AA600383}"/>
              </a:ext>
            </a:extLst>
          </p:cNvPr>
          <p:cNvCxnSpPr>
            <a:cxnSpLocks/>
          </p:cNvCxnSpPr>
          <p:nvPr/>
        </p:nvCxnSpPr>
        <p:spPr>
          <a:xfrm flipH="1" flipV="1">
            <a:off x="3575127" y="669665"/>
            <a:ext cx="6330873" cy="22225"/>
          </a:xfrm>
          <a:prstGeom prst="line">
            <a:avLst/>
          </a:prstGeom>
          <a:ln w="22225" cap="rnd">
            <a:solidFill>
              <a:srgbClr val="22293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C5CE354-A3BE-897E-AAF9-56CFC0FB83F4}"/>
              </a:ext>
            </a:extLst>
          </p:cNvPr>
          <p:cNvSpPr txBox="1"/>
          <p:nvPr/>
        </p:nvSpPr>
        <p:spPr>
          <a:xfrm>
            <a:off x="272480" y="53479"/>
            <a:ext cx="343888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800" dirty="0">
                <a:solidFill>
                  <a:srgbClr val="222933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Table of Contents</a:t>
            </a:r>
            <a:endParaRPr lang="ko-KR" altLang="en-US" sz="2800" dirty="0">
              <a:solidFill>
                <a:srgbClr val="222933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75" name="그림 74" descr="하늘, 물, 실외, 운송이(가) 표시된 사진&#10;&#10;자동 생성된 설명">
            <a:extLst>
              <a:ext uri="{FF2B5EF4-FFF2-40B4-BE49-F238E27FC236}">
                <a16:creationId xmlns:a16="http://schemas.microsoft.com/office/drawing/2014/main" id="{64B09D79-C7F9-B1C1-7EBB-18CA835F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4" r="32065"/>
          <a:stretch/>
        </p:blipFill>
        <p:spPr>
          <a:xfrm>
            <a:off x="5211605" y="0"/>
            <a:ext cx="4248472" cy="6858000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BE5B4C11-470D-F482-FA78-658628BB4C19}"/>
              </a:ext>
            </a:extLst>
          </p:cNvPr>
          <p:cNvSpPr/>
          <p:nvPr/>
        </p:nvSpPr>
        <p:spPr>
          <a:xfrm>
            <a:off x="5211605" y="0"/>
            <a:ext cx="4248472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3039524-5F25-ACBA-4634-F03EBC5762F0}"/>
              </a:ext>
            </a:extLst>
          </p:cNvPr>
          <p:cNvSpPr/>
          <p:nvPr/>
        </p:nvSpPr>
        <p:spPr>
          <a:xfrm>
            <a:off x="4448944" y="1014134"/>
            <a:ext cx="2016224" cy="1910810"/>
          </a:xfrm>
          <a:prstGeom prst="rect">
            <a:avLst/>
          </a:prstGeom>
          <a:solidFill>
            <a:srgbClr val="E4DBC6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C85E3F7-4148-2766-0A01-DB59A2533E5C}"/>
              </a:ext>
            </a:extLst>
          </p:cNvPr>
          <p:cNvCxnSpPr>
            <a:cxnSpLocks/>
          </p:cNvCxnSpPr>
          <p:nvPr/>
        </p:nvCxnSpPr>
        <p:spPr>
          <a:xfrm flipH="1">
            <a:off x="0" y="669665"/>
            <a:ext cx="272480" cy="0"/>
          </a:xfrm>
          <a:prstGeom prst="line">
            <a:avLst/>
          </a:prstGeom>
          <a:ln w="22225" cap="rnd">
            <a:solidFill>
              <a:srgbClr val="22293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B29724-C4C3-CCFC-4CF5-9126C55E6153}"/>
              </a:ext>
            </a:extLst>
          </p:cNvPr>
          <p:cNvGrpSpPr/>
          <p:nvPr/>
        </p:nvGrpSpPr>
        <p:grpSpPr>
          <a:xfrm>
            <a:off x="942930" y="1052736"/>
            <a:ext cx="3060091" cy="5008102"/>
            <a:chOff x="1266717" y="1124744"/>
            <a:chExt cx="3060091" cy="500810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8238A44-EA9A-5B71-6B2B-A7A967D1406A}"/>
                </a:ext>
              </a:extLst>
            </p:cNvPr>
            <p:cNvSpPr txBox="1"/>
            <p:nvPr/>
          </p:nvSpPr>
          <p:spPr>
            <a:xfrm>
              <a:off x="1712640" y="1124744"/>
              <a:ext cx="2614168" cy="5008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펀드개요</a:t>
              </a:r>
              <a:endPara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  <a:cs typeface="Arial" pitchFamily="34" charset="0"/>
                </a:rPr>
                <a:t>사업개요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  <a:cs typeface="Arial" pitchFamily="34" charset="0"/>
                </a:rPr>
                <a:t>입지여건분석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latin typeface="-윤고딕340" panose="02030504000101010101" pitchFamily="18" charset="-127"/>
                  <a:ea typeface="-윤고딕340" panose="02030504000101010101" pitchFamily="18" charset="-127"/>
                  <a:cs typeface="Arial" pitchFamily="34" charset="0"/>
                </a:rPr>
                <a:t>토지개요</a:t>
              </a:r>
              <a:endPara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latin typeface="-윤고딕340" panose="02030504000101010101" pitchFamily="18" charset="-127"/>
                  <a:ea typeface="-윤고딕340" panose="02030504000101010101" pitchFamily="18" charset="-127"/>
                  <a:cs typeface="Arial" pitchFamily="34" charset="0"/>
                </a:rPr>
                <a:t>건축개요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latin typeface="-윤고딕340" panose="02030504000101010101" pitchFamily="18" charset="-127"/>
                  <a:ea typeface="-윤고딕340" panose="02030504000101010101" pitchFamily="18" charset="-127"/>
                  <a:cs typeface="Arial" pitchFamily="34" charset="0"/>
                </a:rPr>
                <a:t>운영전략</a:t>
              </a:r>
              <a:endPara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  <a:cs typeface="Arial" pitchFamily="34" charset="0"/>
                </a:rPr>
                <a:t>대출개요</a:t>
              </a:r>
              <a:endPara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  <a:cs typeface="Arial" pitchFamily="34" charset="0"/>
                </a:rPr>
                <a:t>Financial Analysis</a:t>
              </a:r>
              <a:endPara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  <a:cs typeface="Arial" pitchFamily="34" charset="0"/>
                </a:rPr>
                <a:t>Appendix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6A63C67-5AE2-528E-E803-260897660545}"/>
                </a:ext>
              </a:extLst>
            </p:cNvPr>
            <p:cNvGrpSpPr/>
            <p:nvPr/>
          </p:nvGrpSpPr>
          <p:grpSpPr>
            <a:xfrm>
              <a:off x="1266717" y="1373833"/>
              <a:ext cx="311245" cy="4680969"/>
              <a:chOff x="1266717" y="1373833"/>
              <a:chExt cx="311245" cy="4680969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1A1031DB-A522-AD1D-1525-0DA20D98AA1F}"/>
                  </a:ext>
                </a:extLst>
              </p:cNvPr>
              <p:cNvSpPr/>
              <p:nvPr/>
            </p:nvSpPr>
            <p:spPr>
              <a:xfrm>
                <a:off x="1270285" y="1373833"/>
                <a:ext cx="307677" cy="299020"/>
              </a:xfrm>
              <a:prstGeom prst="rect">
                <a:avLst/>
              </a:prstGeom>
              <a:solidFill>
                <a:srgbClr val="222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1</a:t>
                </a:r>
                <a:endPara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0C0888B-90F2-2945-9F5D-11A9E6844D4B}"/>
                  </a:ext>
                </a:extLst>
              </p:cNvPr>
              <p:cNvSpPr/>
              <p:nvPr/>
            </p:nvSpPr>
            <p:spPr>
              <a:xfrm>
                <a:off x="1266717" y="1908875"/>
                <a:ext cx="307677" cy="288032"/>
              </a:xfrm>
              <a:prstGeom prst="rect">
                <a:avLst/>
              </a:prstGeom>
              <a:solidFill>
                <a:srgbClr val="012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2</a:t>
                </a:r>
                <a:endPara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7B86A62-286F-FCA4-9FFB-5B40DFB27B48}"/>
                  </a:ext>
                </a:extLst>
              </p:cNvPr>
              <p:cNvSpPr/>
              <p:nvPr/>
            </p:nvSpPr>
            <p:spPr>
              <a:xfrm>
                <a:off x="1270285" y="2455554"/>
                <a:ext cx="307677" cy="299020"/>
              </a:xfrm>
              <a:prstGeom prst="rect">
                <a:avLst/>
              </a:prstGeom>
              <a:solidFill>
                <a:srgbClr val="222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3</a:t>
                </a:r>
                <a:endPara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54D9A36-7D6B-90A6-5A2A-ED31B57CECD3}"/>
                  </a:ext>
                </a:extLst>
              </p:cNvPr>
              <p:cNvSpPr/>
              <p:nvPr/>
            </p:nvSpPr>
            <p:spPr>
              <a:xfrm>
                <a:off x="1266717" y="3013221"/>
                <a:ext cx="307677" cy="288032"/>
              </a:xfrm>
              <a:prstGeom prst="rect">
                <a:avLst/>
              </a:prstGeom>
              <a:solidFill>
                <a:srgbClr val="012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4</a:t>
                </a:r>
                <a:endPara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20A6A8F-6E6C-6BAE-E023-27581372A3DD}"/>
                  </a:ext>
                </a:extLst>
              </p:cNvPr>
              <p:cNvSpPr/>
              <p:nvPr/>
            </p:nvSpPr>
            <p:spPr>
              <a:xfrm>
                <a:off x="1270285" y="3542130"/>
                <a:ext cx="307677" cy="299020"/>
              </a:xfrm>
              <a:prstGeom prst="rect">
                <a:avLst/>
              </a:prstGeom>
              <a:solidFill>
                <a:srgbClr val="222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5</a:t>
                </a:r>
                <a:endPara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C3B13D6-E727-97DE-5A06-8FF6A0FFB534}"/>
                  </a:ext>
                </a:extLst>
              </p:cNvPr>
              <p:cNvSpPr/>
              <p:nvPr/>
            </p:nvSpPr>
            <p:spPr>
              <a:xfrm>
                <a:off x="1266717" y="4103454"/>
                <a:ext cx="307677" cy="288032"/>
              </a:xfrm>
              <a:prstGeom prst="rect">
                <a:avLst/>
              </a:prstGeom>
              <a:solidFill>
                <a:srgbClr val="012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6</a:t>
                </a:r>
                <a:endPara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3935235-53FA-2F09-F1D4-9A69CE417420}"/>
                  </a:ext>
                </a:extLst>
              </p:cNvPr>
              <p:cNvSpPr/>
              <p:nvPr/>
            </p:nvSpPr>
            <p:spPr>
              <a:xfrm>
                <a:off x="1270285" y="4662097"/>
                <a:ext cx="307677" cy="299020"/>
              </a:xfrm>
              <a:prstGeom prst="rect">
                <a:avLst/>
              </a:prstGeom>
              <a:solidFill>
                <a:srgbClr val="222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7</a:t>
                </a:r>
                <a:endPara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1F97B5A-8714-D6AE-F1E3-48F6243CF868}"/>
                  </a:ext>
                </a:extLst>
              </p:cNvPr>
              <p:cNvSpPr/>
              <p:nvPr/>
            </p:nvSpPr>
            <p:spPr>
              <a:xfrm>
                <a:off x="1266717" y="5231728"/>
                <a:ext cx="307677" cy="288032"/>
              </a:xfrm>
              <a:prstGeom prst="rect">
                <a:avLst/>
              </a:prstGeom>
              <a:solidFill>
                <a:srgbClr val="012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8</a:t>
                </a:r>
                <a:endPara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10884D1-010A-B413-617B-06401766B505}"/>
                  </a:ext>
                </a:extLst>
              </p:cNvPr>
              <p:cNvSpPr/>
              <p:nvPr/>
            </p:nvSpPr>
            <p:spPr>
              <a:xfrm>
                <a:off x="1270285" y="5755782"/>
                <a:ext cx="307677" cy="299020"/>
              </a:xfrm>
              <a:prstGeom prst="rect">
                <a:avLst/>
              </a:prstGeom>
              <a:solidFill>
                <a:srgbClr val="222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9</a:t>
                </a:r>
                <a:endPara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912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>
            <a:extLst>
              <a:ext uri="{FF2B5EF4-FFF2-40B4-BE49-F238E27FC236}">
                <a16:creationId xmlns:a16="http://schemas.microsoft.com/office/drawing/2014/main" id="{00BC0747-D484-06A1-57E5-64DB2713D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75" y="2435009"/>
            <a:ext cx="8640762" cy="39463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C443DC-B180-5615-5041-1C0505D81FAC}"/>
              </a:ext>
            </a:extLst>
          </p:cNvPr>
          <p:cNvSpPr/>
          <p:nvPr/>
        </p:nvSpPr>
        <p:spPr>
          <a:xfrm>
            <a:off x="560388" y="1262142"/>
            <a:ext cx="4176712" cy="798433"/>
          </a:xfrm>
          <a:prstGeom prst="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937346-665D-E841-2418-1C4F3A127E28}"/>
              </a:ext>
            </a:extLst>
          </p:cNvPr>
          <p:cNvSpPr/>
          <p:nvPr/>
        </p:nvSpPr>
        <p:spPr>
          <a:xfrm>
            <a:off x="5168900" y="1268413"/>
            <a:ext cx="3985787" cy="792162"/>
          </a:xfrm>
          <a:prstGeom prst="rect">
            <a:avLst/>
          </a:prstGeom>
          <a:solidFill>
            <a:srgbClr val="E4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DBCL </a:t>
            </a:r>
            <a:r>
              <a:rPr lang="ko-KR" altLang="en-US" sz="10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물류센터에서 </a:t>
            </a:r>
            <a:r>
              <a:rPr lang="ko-KR" altLang="en-US" sz="10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풀필먼트</a:t>
            </a:r>
            <a:r>
              <a:rPr lang="ko-KR" altLang="en-US" sz="10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서비스를 제공하여 </a:t>
            </a:r>
            <a:r>
              <a:rPr lang="ko-KR" altLang="en-US" sz="10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물류비</a:t>
            </a:r>
            <a:r>
              <a:rPr lang="ko-KR" altLang="en-US" sz="10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절감 및 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물류품질 향상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신규 물동량 창출 등의 효과를 가져옴</a:t>
            </a:r>
            <a:endParaRPr lang="en-US" altLang="ko-KR" sz="1000" kern="1200" dirty="0">
              <a:solidFill>
                <a:schemeClr val="dk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E4E85C-5C74-77CF-DD07-15A598444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B7D92-CFC1-3103-31D7-8B5E661F83E0}"/>
              </a:ext>
            </a:extLst>
          </p:cNvPr>
          <p:cNvSpPr txBox="1"/>
          <p:nvPr/>
        </p:nvSpPr>
        <p:spPr>
          <a:xfrm>
            <a:off x="547275" y="889753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AS-IS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AF8D7-91B4-3BF7-22AB-78042E59CBE2}"/>
              </a:ext>
            </a:extLst>
          </p:cNvPr>
          <p:cNvSpPr txBox="1"/>
          <p:nvPr/>
        </p:nvSpPr>
        <p:spPr>
          <a:xfrm>
            <a:off x="4962045" y="89584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TO-BE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3A757-9101-D581-771E-B14F1F8D68F7}"/>
              </a:ext>
            </a:extLst>
          </p:cNvPr>
          <p:cNvSpPr txBox="1"/>
          <p:nvPr/>
        </p:nvSpPr>
        <p:spPr>
          <a:xfrm>
            <a:off x="524223" y="1252371"/>
            <a:ext cx="4104580" cy="76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베트남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태국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싱가포르 등으로 판매되는 </a:t>
            </a:r>
            <a:r>
              <a:rPr lang="ko-KR" altLang="en-US" sz="1000" kern="1200" dirty="0" err="1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역직구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대상 물품들이 각기 다른 물류센터에서 작업 후 각기 다른 집하센터</a:t>
            </a:r>
            <a:r>
              <a:rPr lang="en-US" altLang="ko-KR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kern="1200" dirty="0">
                <a:solidFill>
                  <a:schemeClr val="dk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항구를 거치면서 물류비용이 증가함</a:t>
            </a:r>
            <a:endParaRPr lang="en-US" altLang="ko-KR" sz="1000" kern="1200" dirty="0">
              <a:solidFill>
                <a:schemeClr val="dk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D4787-3AA2-1B32-2125-CE351B127A0C}"/>
              </a:ext>
            </a:extLst>
          </p:cNvPr>
          <p:cNvSpPr txBox="1"/>
          <p:nvPr/>
        </p:nvSpPr>
        <p:spPr>
          <a:xfrm>
            <a:off x="3080792" y="44624"/>
            <a:ext cx="460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E</a:t>
            </a:r>
            <a:r>
              <a:rPr lang="en-US" altLang="ko-KR" sz="12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r>
              <a:rPr lang="en-US" altLang="ko-KR" sz="24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</a:t>
            </a:r>
            <a:r>
              <a:rPr lang="en-US" altLang="ko-KR" sz="16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r>
              <a:rPr lang="en-US" altLang="ko-KR" sz="24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Commerce </a:t>
            </a:r>
            <a:r>
              <a:rPr lang="ko-KR" altLang="en-US" sz="2400" spc="-300" dirty="0" err="1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풀필먼트형</a:t>
            </a:r>
            <a:r>
              <a:rPr lang="ko-KR" altLang="en-US" sz="2400" spc="-300" dirty="0">
                <a:solidFill>
                  <a:srgbClr val="364152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모델 </a:t>
            </a:r>
          </a:p>
        </p:txBody>
      </p:sp>
    </p:spTree>
    <p:extLst>
      <p:ext uri="{BB962C8B-B14F-4D97-AF65-F5344CB8AC3E}">
        <p14:creationId xmlns:p14="http://schemas.microsoft.com/office/powerpoint/2010/main" val="1635218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64B09D79-C7F9-B1C1-7EBB-18CA835F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0" r="16483" b="26660"/>
          <a:stretch/>
        </p:blipFill>
        <p:spPr>
          <a:xfrm>
            <a:off x="0" y="2780928"/>
            <a:ext cx="8312875" cy="3096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AED39-28F2-A995-B127-3FE06C90B232}"/>
              </a:ext>
            </a:extLst>
          </p:cNvPr>
          <p:cNvSpPr/>
          <p:nvPr/>
        </p:nvSpPr>
        <p:spPr>
          <a:xfrm>
            <a:off x="0" y="2780928"/>
            <a:ext cx="8312875" cy="309634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3039524-5F25-ACBA-4634-F03EBC5762F0}"/>
              </a:ext>
            </a:extLst>
          </p:cNvPr>
          <p:cNvSpPr/>
          <p:nvPr/>
        </p:nvSpPr>
        <p:spPr>
          <a:xfrm>
            <a:off x="7185248" y="1521846"/>
            <a:ext cx="2016224" cy="2088232"/>
          </a:xfrm>
          <a:prstGeom prst="rect">
            <a:avLst/>
          </a:prstGeom>
          <a:solidFill>
            <a:srgbClr val="E4DBC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95D7C-ABFB-2154-A672-05B797BFF8E8}"/>
              </a:ext>
            </a:extLst>
          </p:cNvPr>
          <p:cNvSpPr txBox="1"/>
          <p:nvPr/>
        </p:nvSpPr>
        <p:spPr>
          <a:xfrm>
            <a:off x="632520" y="858279"/>
            <a:ext cx="4320480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70000"/>
              </a:lnSpc>
            </a:pP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7.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대출개요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E8BCEC-EE79-C056-4E7E-7C8D09827694}"/>
              </a:ext>
            </a:extLst>
          </p:cNvPr>
          <p:cNvCxnSpPr>
            <a:cxnSpLocks/>
          </p:cNvCxnSpPr>
          <p:nvPr/>
        </p:nvCxnSpPr>
        <p:spPr>
          <a:xfrm flipH="1">
            <a:off x="4448944" y="1988840"/>
            <a:ext cx="5457056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8A8066-3692-AA5F-B7EF-8C5D66848619}"/>
              </a:ext>
            </a:extLst>
          </p:cNvPr>
          <p:cNvCxnSpPr>
            <a:cxnSpLocks/>
          </p:cNvCxnSpPr>
          <p:nvPr/>
        </p:nvCxnSpPr>
        <p:spPr>
          <a:xfrm flipH="1">
            <a:off x="0" y="1988840"/>
            <a:ext cx="63252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83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B97C6348-825B-41AA-B014-A715B0C5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52320"/>
              </p:ext>
            </p:extLst>
          </p:nvPr>
        </p:nvGraphicFramePr>
        <p:xfrm>
          <a:off x="2702516" y="2370755"/>
          <a:ext cx="1754134" cy="2389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134">
                  <a:extLst>
                    <a:ext uri="{9D8B030D-6E8A-4147-A177-3AD203B41FA5}">
                      <a16:colId xmlns:a16="http://schemas.microsoft.com/office/drawing/2014/main" val="1311622338"/>
                    </a:ext>
                  </a:extLst>
                </a:gridCol>
              </a:tblGrid>
              <a:tr h="2389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인수대금</a:t>
                      </a:r>
                      <a:endParaRPr lang="en-US" altLang="ko-KR" sz="1050" b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(196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78%)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543D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94214"/>
                  </a:ext>
                </a:extLst>
              </a:tr>
            </a:tbl>
          </a:graphicData>
        </a:graphic>
      </p:graphicFrame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07E0A412-9CD1-4458-B6DF-8882F2514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592490"/>
              </p:ext>
            </p:extLst>
          </p:nvPr>
        </p:nvGraphicFramePr>
        <p:xfrm>
          <a:off x="2702515" y="5786366"/>
          <a:ext cx="175413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134">
                  <a:extLst>
                    <a:ext uri="{9D8B030D-6E8A-4147-A177-3AD203B41FA5}">
                      <a16:colId xmlns:a16="http://schemas.microsoft.com/office/drawing/2014/main" val="1311622338"/>
                    </a:ext>
                  </a:extLst>
                </a:gridCol>
              </a:tblGrid>
              <a:tr h="202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사업추진비 등 기타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(4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2%)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94214"/>
                  </a:ext>
                </a:extLst>
              </a:tr>
            </a:tbl>
          </a:graphicData>
        </a:graphic>
      </p:graphicFrame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2C3C441D-F82A-4D11-B07B-147B630C5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915210"/>
              </p:ext>
            </p:extLst>
          </p:nvPr>
        </p:nvGraphicFramePr>
        <p:xfrm>
          <a:off x="2702515" y="4813035"/>
          <a:ext cx="1754134" cy="547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134">
                  <a:extLst>
                    <a:ext uri="{9D8B030D-6E8A-4147-A177-3AD203B41FA5}">
                      <a16:colId xmlns:a16="http://schemas.microsoft.com/office/drawing/2014/main" val="1311622338"/>
                    </a:ext>
                  </a:extLst>
                </a:gridCol>
              </a:tblGrid>
              <a:tr h="547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리모델링비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(32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13%)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57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94214"/>
                  </a:ext>
                </a:extLst>
              </a:tr>
            </a:tbl>
          </a:graphicData>
        </a:graphic>
      </p:graphicFrame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7A176597-F3E2-40B5-AC8F-D41D26489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37457"/>
              </p:ext>
            </p:extLst>
          </p:nvPr>
        </p:nvGraphicFramePr>
        <p:xfrm>
          <a:off x="758023" y="5360137"/>
          <a:ext cx="1818490" cy="63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490">
                  <a:extLst>
                    <a:ext uri="{9D8B030D-6E8A-4147-A177-3AD203B41FA5}">
                      <a16:colId xmlns:a16="http://schemas.microsoft.com/office/drawing/2014/main" val="1311622338"/>
                    </a:ext>
                  </a:extLst>
                </a:gridCol>
              </a:tblGrid>
              <a:tr h="639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자기자본</a:t>
                      </a:r>
                      <a:endParaRPr lang="en-US" altLang="ko-KR" sz="1050" b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(50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20%)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94214"/>
                  </a:ext>
                </a:extLst>
              </a:tr>
            </a:tbl>
          </a:graphicData>
        </a:graphic>
      </p:graphicFrame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1BDC0A98-0835-45DA-9A24-B9C06B0BC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666928"/>
              </p:ext>
            </p:extLst>
          </p:nvPr>
        </p:nvGraphicFramePr>
        <p:xfrm>
          <a:off x="758023" y="2377287"/>
          <a:ext cx="1814806" cy="2926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806">
                  <a:extLst>
                    <a:ext uri="{9D8B030D-6E8A-4147-A177-3AD203B41FA5}">
                      <a16:colId xmlns:a16="http://schemas.microsoft.com/office/drawing/2014/main" val="1311622338"/>
                    </a:ext>
                  </a:extLst>
                </a:gridCol>
              </a:tblGrid>
              <a:tr h="2926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선순위 차입금</a:t>
                      </a:r>
                      <a:endParaRPr lang="en-US" altLang="ko-KR" sz="1050" b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(200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80%)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94214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07F14D7-D066-427C-BD3F-E2081F358225}"/>
              </a:ext>
            </a:extLst>
          </p:cNvPr>
          <p:cNvSpPr txBox="1"/>
          <p:nvPr/>
        </p:nvSpPr>
        <p:spPr>
          <a:xfrm>
            <a:off x="488504" y="6429083"/>
            <a:ext cx="8011672" cy="26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※ </a:t>
            </a:r>
            <a:r>
              <a: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상기 자본구조는 대주와의 협의 및 투자자와의 협의 및 사업진행 과정에서 변경될 수 있음</a:t>
            </a:r>
            <a:r>
              <a:rPr lang="en-US" altLang="ko-KR" sz="80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.</a:t>
            </a:r>
            <a:endParaRPr lang="en-US" altLang="ko-KR" sz="800" dirty="0"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5DD7BC-D88B-4E92-A64E-7B699F3A2563}"/>
              </a:ext>
            </a:extLst>
          </p:cNvPr>
          <p:cNvSpPr txBox="1"/>
          <p:nvPr/>
        </p:nvSpPr>
        <p:spPr>
          <a:xfrm>
            <a:off x="4969458" y="2064655"/>
            <a:ext cx="2255536" cy="314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  ① 건축투자</a:t>
            </a:r>
            <a:endParaRPr lang="en-US" altLang="ko-KR" sz="1050" dirty="0"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74F24C-DC3B-47F3-810A-D45370515F51}"/>
              </a:ext>
            </a:extLst>
          </p:cNvPr>
          <p:cNvSpPr txBox="1"/>
          <p:nvPr/>
        </p:nvSpPr>
        <p:spPr>
          <a:xfrm>
            <a:off x="8394730" y="2076339"/>
            <a:ext cx="936106" cy="26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단위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: </a:t>
            </a: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백만원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2955CC-71E3-4F97-8330-33D9B7EDDDB6}"/>
              </a:ext>
            </a:extLst>
          </p:cNvPr>
          <p:cNvSpPr txBox="1"/>
          <p:nvPr/>
        </p:nvSpPr>
        <p:spPr>
          <a:xfrm>
            <a:off x="5121089" y="3863210"/>
            <a:ext cx="2255536" cy="314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② 리모델링 세부계획</a:t>
            </a:r>
            <a:endParaRPr lang="en-US" altLang="ko-KR" sz="1050" dirty="0">
              <a:latin typeface="-윤고딕330" panose="02030504000101010101" pitchFamily="18" charset="-127"/>
              <a:ea typeface="-윤고딕330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2E8B30-27E5-4404-9F0F-9A7C25FF0639}"/>
              </a:ext>
            </a:extLst>
          </p:cNvPr>
          <p:cNvSpPr txBox="1"/>
          <p:nvPr/>
        </p:nvSpPr>
        <p:spPr>
          <a:xfrm>
            <a:off x="8394730" y="3878053"/>
            <a:ext cx="936106" cy="26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단위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: </a:t>
            </a: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백만원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CA7C13D-F843-4FBE-A735-0BD034C9417B}"/>
              </a:ext>
            </a:extLst>
          </p:cNvPr>
          <p:cNvSpPr/>
          <p:nvPr/>
        </p:nvSpPr>
        <p:spPr>
          <a:xfrm>
            <a:off x="4960583" y="2060575"/>
            <a:ext cx="4385029" cy="4248150"/>
          </a:xfrm>
          <a:prstGeom prst="rect">
            <a:avLst/>
          </a:prstGeom>
          <a:noFill/>
          <a:ln w="12700">
            <a:solidFill>
              <a:srgbClr val="0A0E2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BBC412-8CB4-4FEF-A6FD-B1F9D2F25FDF}"/>
              </a:ext>
            </a:extLst>
          </p:cNvPr>
          <p:cNvSpPr/>
          <p:nvPr/>
        </p:nvSpPr>
        <p:spPr>
          <a:xfrm>
            <a:off x="568037" y="927488"/>
            <a:ext cx="8785096" cy="98862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3642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인수대금 및 리모델링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운전자금 등을 포함한 총 사업투자금액은 약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[250]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억원은 본 </a:t>
            </a:r>
            <a:r>
              <a:rPr lang="ko-KR" altLang="en-US" sz="1000" u="sng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펀드 </a:t>
            </a:r>
            <a:r>
              <a:rPr lang="en-US" altLang="ko-KR" sz="1000" u="sng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[200]</a:t>
            </a:r>
            <a:r>
              <a:rPr lang="ko-KR" altLang="en-US" sz="1000" u="sng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</a:t>
            </a:r>
            <a:r>
              <a:rPr lang="en-US" altLang="ko-KR" sz="1000" u="sng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(80%)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와 </a:t>
            </a:r>
            <a:r>
              <a:rPr lang="ko-KR" altLang="en-US" sz="1000" u="sng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자기자본 </a:t>
            </a:r>
            <a:r>
              <a:rPr lang="en-US" altLang="ko-KR" sz="1000" u="sng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[50]</a:t>
            </a:r>
            <a:r>
              <a:rPr lang="ko-KR" altLang="en-US" sz="1000" u="sng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</a:t>
            </a:r>
            <a:r>
              <a:rPr lang="en-US" altLang="ko-KR" sz="1000" u="sng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(20%)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통해 조달 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본 사업시행법인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((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가칭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 DBLC)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은 본 사업시설을 인수하여 리모델링 공사를 할 예정이며 투자비 세부내역은 아래와 같음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33633F-D833-4D50-893D-094C22386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59396"/>
              </p:ext>
            </p:extLst>
          </p:nvPr>
        </p:nvGraphicFramePr>
        <p:xfrm>
          <a:off x="5167288" y="2319519"/>
          <a:ext cx="4033861" cy="1524000"/>
        </p:xfrm>
        <a:graphic>
          <a:graphicData uri="http://schemas.openxmlformats.org/drawingml/2006/table">
            <a:tbl>
              <a:tblPr/>
              <a:tblGrid>
                <a:gridCol w="721816">
                  <a:extLst>
                    <a:ext uri="{9D8B030D-6E8A-4147-A177-3AD203B41FA5}">
                      <a16:colId xmlns:a16="http://schemas.microsoft.com/office/drawing/2014/main" val="215530141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21700552"/>
                    </a:ext>
                  </a:extLst>
                </a:gridCol>
                <a:gridCol w="1727869">
                  <a:extLst>
                    <a:ext uri="{9D8B030D-6E8A-4147-A177-3AD203B41FA5}">
                      <a16:colId xmlns:a16="http://schemas.microsoft.com/office/drawing/2014/main" val="3471656513"/>
                    </a:ext>
                  </a:extLst>
                </a:gridCol>
              </a:tblGrid>
              <a:tr h="14667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 baseline="0" dirty="0">
                          <a:solidFill>
                            <a:schemeClr val="bg1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구분</a:t>
                      </a:r>
                      <a:endParaRPr lang="en-GB" altLang="ko-KR" sz="1000" b="0" i="0" u="none" strike="noStrike" spc="-20" baseline="0" dirty="0">
                        <a:solidFill>
                          <a:schemeClr val="bg1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1765" marR="31765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900" b="1" i="0" u="none" strike="noStrike" spc="-20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1765" marR="31765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 baseline="0" dirty="0">
                          <a:solidFill>
                            <a:schemeClr val="bg1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금액</a:t>
                      </a:r>
                      <a:endParaRPr lang="en-GB" altLang="ko-KR" sz="1000" b="0" i="0" u="none" strike="noStrike" spc="-20" baseline="0" dirty="0">
                        <a:solidFill>
                          <a:schemeClr val="bg1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1765" marR="31765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699820"/>
                  </a:ext>
                </a:extLst>
              </a:tr>
              <a:tr h="146674">
                <a:tc gridSpan="2">
                  <a:txBody>
                    <a:bodyPr/>
                    <a:lstStyle/>
                    <a:p>
                      <a:pPr marL="0" algn="l" defTabSz="899010" rtl="0" eaLnBrk="1" fontAlgn="b" latinLnBrk="0" hangingPunct="1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A.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인수대금</a:t>
                      </a:r>
                      <a:endParaRPr lang="en-GB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108000" marR="144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899010" rtl="0" eaLnBrk="1" fontAlgn="b" latinLnBrk="0" hangingPunct="1"/>
                      <a:endParaRPr lang="en-GB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1765" marR="31765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899010" rtl="0" eaLnBrk="1" fontAlgn="ctr" latinLnBrk="0" hangingPunct="1"/>
                      <a:r>
                        <a:rPr lang="en-GB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19,580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42834"/>
                  </a:ext>
                </a:extLst>
              </a:tr>
              <a:tr h="1466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B. </a:t>
                      </a: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리모델링비</a:t>
                      </a:r>
                      <a:endParaRPr lang="en-GB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108000" marR="144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1765" marR="31765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3,155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092"/>
                  </a:ext>
                </a:extLst>
              </a:tr>
              <a:tr h="13769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C.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사업성검토비</a:t>
                      </a:r>
                      <a:endParaRPr lang="en-GB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108000" marR="144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1765" marR="31765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400</a:t>
                      </a:r>
                      <a:endParaRPr lang="en-GB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27840"/>
                  </a:ext>
                </a:extLst>
              </a:tr>
              <a:tr h="137690">
                <a:tc rowSpan="4">
                  <a:txBody>
                    <a:bodyPr/>
                    <a:lstStyle/>
                    <a:p>
                      <a:endParaRPr lang="ko-KR" altLang="en-US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144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법률자문</a:t>
                      </a:r>
                      <a:endParaRPr lang="en-GB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108000" marR="144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130</a:t>
                      </a:r>
                      <a:endParaRPr lang="en-GB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354604"/>
                  </a:ext>
                </a:extLst>
              </a:tr>
              <a:tr h="136765">
                <a:tc vMerge="1">
                  <a:txBody>
                    <a:bodyPr/>
                    <a:lstStyle/>
                    <a:p>
                      <a:pPr algn="ctr"/>
                      <a:endParaRPr lang="en-GB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1765" marR="317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회계자문</a:t>
                      </a:r>
                      <a:endParaRPr lang="en-GB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108000" marR="144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120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287419"/>
                  </a:ext>
                </a:extLst>
              </a:tr>
              <a:tr h="136765">
                <a:tc vMerge="1">
                  <a:txBody>
                    <a:bodyPr/>
                    <a:lstStyle/>
                    <a:p>
                      <a:pPr algn="ctr"/>
                      <a:endParaRPr lang="en-GB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1765" marR="317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사업계획서작성</a:t>
                      </a:r>
                      <a:endParaRPr lang="en-GB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108000" marR="144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50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48091"/>
                  </a:ext>
                </a:extLst>
              </a:tr>
              <a:tr h="136765">
                <a:tc vMerge="1">
                  <a:txBody>
                    <a:bodyPr/>
                    <a:lstStyle/>
                    <a:p>
                      <a:pPr algn="ctr"/>
                      <a:endParaRPr lang="en-GB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1765" marR="317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설계감리</a:t>
                      </a:r>
                      <a:endParaRPr lang="en-GB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108000" marR="144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37035"/>
                  </a:ext>
                </a:extLst>
              </a:tr>
              <a:tr h="137690">
                <a:tc gridSpan="2">
                  <a:txBody>
                    <a:bodyPr/>
                    <a:lstStyle/>
                    <a:p>
                      <a:pPr marL="0" algn="l" defTabSz="899010" rtl="0" eaLnBrk="1" fontAlgn="b" latinLnBrk="0" hangingPunct="1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D.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운전자금</a:t>
                      </a:r>
                      <a:endParaRPr lang="en-GB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108000" marR="144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899010" rtl="0" eaLnBrk="1" fontAlgn="b" latinLnBrk="0" hangingPunct="1"/>
                      <a:endParaRPr lang="en-GB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1765" marR="31765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1,865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457982"/>
                  </a:ext>
                </a:extLst>
              </a:tr>
              <a:tr h="137690">
                <a:tc gridSpan="2">
                  <a:txBody>
                    <a:bodyPr/>
                    <a:lstStyle/>
                    <a:p>
                      <a:pPr marL="0" algn="l" defTabSz="899010" rtl="0" eaLnBrk="1" fontAlgn="b" latinLnBrk="0" hangingPunct="1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합계</a:t>
                      </a:r>
                      <a:endParaRPr lang="en-GB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108000" marR="144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899010" rtl="0" eaLnBrk="1" fontAlgn="b" latinLnBrk="0" hangingPunct="1"/>
                      <a:endParaRPr lang="en-GB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1765" marR="31765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25,000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31096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A9C1ED-8F30-DE0D-9DD9-8BB2B372EC90}"/>
              </a:ext>
            </a:extLst>
          </p:cNvPr>
          <p:cNvSpPr txBox="1"/>
          <p:nvPr/>
        </p:nvSpPr>
        <p:spPr>
          <a:xfrm>
            <a:off x="3287104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자금조달 및 집행내역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CDE8E5-DFF7-C67A-F21C-964EDB652723}"/>
              </a:ext>
            </a:extLst>
          </p:cNvPr>
          <p:cNvSpPr/>
          <p:nvPr/>
        </p:nvSpPr>
        <p:spPr>
          <a:xfrm>
            <a:off x="758023" y="2060949"/>
            <a:ext cx="1806991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3642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Sources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370484-E46E-1771-4E1B-F71143A38D88}"/>
              </a:ext>
            </a:extLst>
          </p:cNvPr>
          <p:cNvSpPr/>
          <p:nvPr/>
        </p:nvSpPr>
        <p:spPr>
          <a:xfrm>
            <a:off x="2702516" y="2060575"/>
            <a:ext cx="1754134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3642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Users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CED46F-0915-9823-6AC3-7EF7EEDA3D8D}"/>
              </a:ext>
            </a:extLst>
          </p:cNvPr>
          <p:cNvSpPr/>
          <p:nvPr/>
        </p:nvSpPr>
        <p:spPr>
          <a:xfrm>
            <a:off x="758023" y="6073653"/>
            <a:ext cx="1818489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3642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합계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250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B7A7D1-C4C4-9BAC-C3A3-163A4E32625D}"/>
              </a:ext>
            </a:extLst>
          </p:cNvPr>
          <p:cNvSpPr/>
          <p:nvPr/>
        </p:nvSpPr>
        <p:spPr>
          <a:xfrm>
            <a:off x="2702515" y="6080125"/>
            <a:ext cx="1755607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3642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합계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250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1661638-C9ED-68A0-8CD9-BC53D6EFD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3F4346-BC8E-7D9C-CA30-21711643D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57552"/>
              </p:ext>
            </p:extLst>
          </p:nvPr>
        </p:nvGraphicFramePr>
        <p:xfrm>
          <a:off x="5167288" y="4136108"/>
          <a:ext cx="4033862" cy="1981200"/>
        </p:xfrm>
        <a:graphic>
          <a:graphicData uri="http://schemas.openxmlformats.org/drawingml/2006/table">
            <a:tbl>
              <a:tblPr/>
              <a:tblGrid>
                <a:gridCol w="2305992">
                  <a:extLst>
                    <a:ext uri="{9D8B030D-6E8A-4147-A177-3AD203B41FA5}">
                      <a16:colId xmlns:a16="http://schemas.microsoft.com/office/drawing/2014/main" val="2155301410"/>
                    </a:ext>
                  </a:extLst>
                </a:gridCol>
                <a:gridCol w="1727870">
                  <a:extLst>
                    <a:ext uri="{9D8B030D-6E8A-4147-A177-3AD203B41FA5}">
                      <a16:colId xmlns:a16="http://schemas.microsoft.com/office/drawing/2014/main" val="321700552"/>
                    </a:ext>
                  </a:extLst>
                </a:gridCol>
              </a:tblGrid>
              <a:tr h="14667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구분</a:t>
                      </a:r>
                      <a:endParaRPr lang="en-GB" altLang="ko-KR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1765" marR="31765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금액</a:t>
                      </a:r>
                      <a:r>
                        <a:rPr lang="ko-KR" altLang="en-GB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endParaRPr lang="en-GB" altLang="ko-KR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1765" marR="31765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699820"/>
                  </a:ext>
                </a:extLst>
              </a:tr>
              <a:tr h="1466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방화구획설치공사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99010" rtl="0" eaLnBrk="1" fontAlgn="ctr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GB" altLang="ko-KR" sz="1000" b="0" i="0" u="none" strike="noStrike" kern="1200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260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681523"/>
                  </a:ext>
                </a:extLst>
              </a:tr>
              <a:tr h="1466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소방시설물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스프링쿨러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설치공사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01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altLang="ko-KR" sz="1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1,635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32894"/>
                  </a:ext>
                </a:extLst>
              </a:tr>
              <a:tr h="1466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도크설치공사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01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altLang="ko-KR" sz="1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360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15513"/>
                  </a:ext>
                </a:extLst>
              </a:tr>
              <a:tr h="1466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캐노피설치공사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01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altLang="ko-KR" sz="1000" b="0" i="0" u="none" strike="noStrike" kern="1200" cap="none" spc="-2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400</a:t>
                      </a:r>
                      <a:endParaRPr kumimoji="0" lang="en-GB" altLang="ko-KR" sz="10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42834"/>
                  </a:ext>
                </a:extLst>
              </a:tr>
              <a:tr h="1466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출구확장공사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01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altLang="ko-KR" sz="1000" b="0" i="0" u="none" strike="noStrike" kern="1200" cap="none" spc="-2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100</a:t>
                      </a:r>
                      <a:endParaRPr kumimoji="0" lang="en-GB" altLang="ko-KR" sz="10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092"/>
                  </a:ext>
                </a:extLst>
              </a:tr>
              <a:tr h="1376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창고내부바닥보수공사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01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altLang="ko-KR" sz="1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27840"/>
                  </a:ext>
                </a:extLst>
              </a:tr>
              <a:tr h="1376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외부야드배수공사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01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altLang="ko-KR" sz="1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354604"/>
                  </a:ext>
                </a:extLst>
              </a:tr>
              <a:tr h="1367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철거공사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01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altLang="ko-KR" sz="1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287419"/>
                  </a:ext>
                </a:extLst>
              </a:tr>
              <a:tr h="1367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설계 및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감리비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01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altLang="ko-KR" sz="1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48091"/>
                  </a:ext>
                </a:extLst>
              </a:tr>
              <a:tr h="1367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방화구획설치공사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01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altLang="ko-KR" sz="1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37035"/>
                  </a:ext>
                </a:extLst>
              </a:tr>
              <a:tr h="1376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소방시설물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스프링쿨러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설치공사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01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altLang="ko-KR" sz="1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457982"/>
                  </a:ext>
                </a:extLst>
              </a:tr>
              <a:tr h="1376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리모델링비</a:t>
                      </a:r>
                      <a:r>
                        <a:rPr lang="ko-KR" altLang="en-US" sz="1000" b="0" i="0" u="none" strike="noStrike" kern="1200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 합계</a:t>
                      </a:r>
                      <a:endParaRPr lang="en-GB" altLang="ko-KR" sz="1000" b="0" i="0" u="none" strike="noStrike" kern="1200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99010" rtl="0" eaLnBrk="1" fontAlgn="ctr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kern="1200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3,155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310963"/>
                  </a:ext>
                </a:extLst>
              </a:tr>
            </a:tbl>
          </a:graphicData>
        </a:graphic>
      </p:graphicFrame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876B107D-774E-C1F7-07B5-485AE2BF2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429048"/>
              </p:ext>
            </p:extLst>
          </p:nvPr>
        </p:nvGraphicFramePr>
        <p:xfrm>
          <a:off x="2702515" y="5416153"/>
          <a:ext cx="1754134" cy="317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134">
                  <a:extLst>
                    <a:ext uri="{9D8B030D-6E8A-4147-A177-3AD203B41FA5}">
                      <a16:colId xmlns:a16="http://schemas.microsoft.com/office/drawing/2014/main" val="1311622338"/>
                    </a:ext>
                  </a:extLst>
                </a:gridCol>
              </a:tblGrid>
              <a:tr h="317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운전자금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(18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7%)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B19A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94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121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507F14D7-D066-427C-BD3F-E2081F358225}"/>
              </a:ext>
            </a:extLst>
          </p:cNvPr>
          <p:cNvSpPr txBox="1"/>
          <p:nvPr/>
        </p:nvSpPr>
        <p:spPr>
          <a:xfrm>
            <a:off x="488504" y="6429083"/>
            <a:ext cx="8011672" cy="26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※ </a:t>
            </a: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상기 금융조건은 대주와의 협의 및 투자자와의 협의 및 사업진행 과정에서 변경될 수 있음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9C1ED-8F30-DE0D-9DD9-8BB2B372EC90}"/>
              </a:ext>
            </a:extLst>
          </p:cNvPr>
          <p:cNvSpPr txBox="1"/>
          <p:nvPr/>
        </p:nvSpPr>
        <p:spPr>
          <a:xfrm>
            <a:off x="3805552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주요 금융조건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1661638-C9ED-68A0-8CD9-BC53D6EFD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075C60-6E04-FB14-14B8-89EC8C0C3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04677"/>
              </p:ext>
            </p:extLst>
          </p:nvPr>
        </p:nvGraphicFramePr>
        <p:xfrm>
          <a:off x="560388" y="902638"/>
          <a:ext cx="8785225" cy="5495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 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000" b="0" i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내 용 </a:t>
                      </a:r>
                      <a:endParaRPr lang="en-US" altLang="ko-KR" sz="1000" b="0" i="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차     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가칭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)DBLC(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Dongbang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Logistics Center)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23452"/>
                  </a:ext>
                </a:extLst>
              </a:tr>
              <a:tr h="254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대     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T.B.D(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본 펀드의 신탁업자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831045"/>
                  </a:ext>
                </a:extLst>
              </a:tr>
              <a:tr h="254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대출금액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[200]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억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5170"/>
                  </a:ext>
                </a:extLst>
              </a:tr>
              <a:tr h="30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이자 및 수수료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개월 변동금리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적용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/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수수료 없음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. </a:t>
                      </a:r>
                      <a:endParaRPr lang="en-US" altLang="ko-KR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※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변동금리 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기준금리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한국금융투자협회 채권정보센터의 </a:t>
                      </a:r>
                      <a:r>
                        <a:rPr lang="ko-KR" altLang="en-US" sz="9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특수채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AAA 3</a:t>
                      </a:r>
                      <a:r>
                        <a:rPr lang="ko-KR" altLang="en-US" sz="9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개월물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채권시가평가기준수익률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) + 1.5%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대출기간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최초 인출일로부터 </a:t>
                      </a:r>
                      <a:r>
                        <a:rPr lang="en-US" altLang="ko-KR" sz="1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[15]</a:t>
                      </a:r>
                      <a:r>
                        <a:rPr lang="ko-KR" altLang="en-US" sz="1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</a:t>
                      </a:r>
                      <a:endParaRPr lang="en-US" altLang="ko-KR" sz="1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573944"/>
                  </a:ext>
                </a:extLst>
              </a:tr>
              <a:tr h="30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연체이자율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대출금리 </a:t>
                      </a:r>
                      <a:r>
                        <a:rPr lang="en-US" altLang="ko-KR" sz="1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+ </a:t>
                      </a:r>
                      <a:r>
                        <a:rPr lang="ko-KR" altLang="en-US" sz="1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연 </a:t>
                      </a:r>
                      <a:r>
                        <a:rPr lang="en-US" altLang="ko-KR" sz="1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[3.0%]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482906"/>
                  </a:ext>
                </a:extLst>
              </a:tr>
              <a:tr h="421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인출 및 상환방식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일시 인출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3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년거치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후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12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년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원리금균등상환방식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endParaRPr lang="en-US" altLang="ko-KR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조기상환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3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년거치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후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년마다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call/put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가능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9072"/>
                  </a:ext>
                </a:extLst>
              </a:tr>
              <a:tr h="254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조기상환수수료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없음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057008"/>
                  </a:ext>
                </a:extLst>
              </a:tr>
              <a:tr h="891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채권보전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㈜동방 연대보증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건물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순위 근저당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대출금액의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120%)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차주 주식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근질권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차주 예금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근질권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화재보험금 청구권에 대한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순위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근질권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대출금액의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120%)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330734"/>
                  </a:ext>
                </a:extLst>
              </a:tr>
              <a:tr h="891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주요인출선행조건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차주의 적법하고 유효한 수권서류 제출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본 건 사업과 관련한 제반 인허가 완료 및 관련 서류 제출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본 건 사업에 필요한 제반 권리가 확보되었음을 입증할 수 있는 서류 제출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법무법인의 본 건 대출에 대한 법률의견서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대주가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인정하는 회계법인의 상환가능성 검토보고서 제출</a:t>
                      </a:r>
                      <a:endParaRPr lang="en-US" altLang="ko-KR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863812"/>
                  </a:ext>
                </a:extLst>
              </a:tr>
              <a:tr h="746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•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차주의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의무조항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 -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화재보험가입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리모델링 후 관련 검사증서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제출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기성 보고서 제공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연단위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재무제표 제공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 -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대출과 관련하여 필요한 제반비용은 차주가 부담 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 -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기타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대주가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합리적으로 요청하는 사항</a:t>
                      </a:r>
                      <a:endParaRPr lang="en-US" altLang="ko-KR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8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365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64B09D79-C7F9-B1C1-7EBB-18CA835F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0" r="16483" b="26660"/>
          <a:stretch/>
        </p:blipFill>
        <p:spPr>
          <a:xfrm>
            <a:off x="0" y="2780928"/>
            <a:ext cx="8312875" cy="3096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AED39-28F2-A995-B127-3FE06C90B232}"/>
              </a:ext>
            </a:extLst>
          </p:cNvPr>
          <p:cNvSpPr/>
          <p:nvPr/>
        </p:nvSpPr>
        <p:spPr>
          <a:xfrm>
            <a:off x="0" y="2780928"/>
            <a:ext cx="8312875" cy="309634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3039524-5F25-ACBA-4634-F03EBC5762F0}"/>
              </a:ext>
            </a:extLst>
          </p:cNvPr>
          <p:cNvSpPr/>
          <p:nvPr/>
        </p:nvSpPr>
        <p:spPr>
          <a:xfrm>
            <a:off x="7185248" y="1521846"/>
            <a:ext cx="2016224" cy="2088232"/>
          </a:xfrm>
          <a:prstGeom prst="rect">
            <a:avLst/>
          </a:prstGeom>
          <a:solidFill>
            <a:srgbClr val="E4DBC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95D7C-ABFB-2154-A672-05B797BFF8E8}"/>
              </a:ext>
            </a:extLst>
          </p:cNvPr>
          <p:cNvSpPr txBox="1"/>
          <p:nvPr/>
        </p:nvSpPr>
        <p:spPr>
          <a:xfrm>
            <a:off x="632520" y="858279"/>
            <a:ext cx="6048672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70000"/>
              </a:lnSpc>
            </a:pP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8. Financial Analysis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E8BCEC-EE79-C056-4E7E-7C8D09827694}"/>
              </a:ext>
            </a:extLst>
          </p:cNvPr>
          <p:cNvCxnSpPr>
            <a:cxnSpLocks/>
          </p:cNvCxnSpPr>
          <p:nvPr/>
        </p:nvCxnSpPr>
        <p:spPr>
          <a:xfrm flipH="1">
            <a:off x="6177136" y="1988840"/>
            <a:ext cx="3728864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8A8066-3692-AA5F-B7EF-8C5D66848619}"/>
              </a:ext>
            </a:extLst>
          </p:cNvPr>
          <p:cNvCxnSpPr>
            <a:cxnSpLocks/>
          </p:cNvCxnSpPr>
          <p:nvPr/>
        </p:nvCxnSpPr>
        <p:spPr>
          <a:xfrm flipH="1">
            <a:off x="0" y="1988840"/>
            <a:ext cx="63252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373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616185"/>
              </p:ext>
            </p:extLst>
          </p:nvPr>
        </p:nvGraphicFramePr>
        <p:xfrm>
          <a:off x="560388" y="908050"/>
          <a:ext cx="8785225" cy="5400675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50319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물동량 추정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9926849-1576-FC6A-1088-4C41735DF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830320"/>
              </p:ext>
            </p:extLst>
          </p:nvPr>
        </p:nvGraphicFramePr>
        <p:xfrm>
          <a:off x="2073274" y="1817193"/>
          <a:ext cx="7127874" cy="158489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6562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1020540">
                  <a:extLst>
                    <a:ext uri="{9D8B030D-6E8A-4147-A177-3AD203B41FA5}">
                      <a16:colId xmlns:a16="http://schemas.microsoft.com/office/drawing/2014/main" val="3336290474"/>
                    </a:ext>
                  </a:extLst>
                </a:gridCol>
                <a:gridCol w="611189">
                  <a:extLst>
                    <a:ext uri="{9D8B030D-6E8A-4147-A177-3AD203B41FA5}">
                      <a16:colId xmlns:a16="http://schemas.microsoft.com/office/drawing/2014/main" val="1350159307"/>
                    </a:ext>
                  </a:extLst>
                </a:gridCol>
                <a:gridCol w="966104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966104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966104">
                  <a:extLst>
                    <a:ext uri="{9D8B030D-6E8A-4147-A177-3AD203B41FA5}">
                      <a16:colId xmlns:a16="http://schemas.microsoft.com/office/drawing/2014/main" val="3658268554"/>
                    </a:ext>
                  </a:extLst>
                </a:gridCol>
                <a:gridCol w="966104">
                  <a:extLst>
                    <a:ext uri="{9D8B030D-6E8A-4147-A177-3AD203B41FA5}">
                      <a16:colId xmlns:a16="http://schemas.microsoft.com/office/drawing/2014/main" val="3774792249"/>
                    </a:ext>
                  </a:extLst>
                </a:gridCol>
                <a:gridCol w="966104">
                  <a:extLst>
                    <a:ext uri="{9D8B030D-6E8A-4147-A177-3AD203B41FA5}">
                      <a16:colId xmlns:a16="http://schemas.microsoft.com/office/drawing/2014/main" val="3181152769"/>
                    </a:ext>
                  </a:extLst>
                </a:gridCol>
              </a:tblGrid>
              <a:tr h="27017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　</a:t>
                      </a:r>
                      <a:r>
                        <a:rPr lang="ko-KR" altLang="en-US" sz="1000" b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 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단위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취급물량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2023</a:t>
                      </a:r>
                      <a:r>
                        <a:rPr lang="ko-KR" altLang="en-US" sz="1000" b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r>
                        <a:rPr lang="ko-KR" altLang="en-US" sz="1000" b="0" u="none" strike="noStrike" baseline="30000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</a:t>
                      </a:r>
                      <a:r>
                        <a:rPr lang="en-US" altLang="ko-KR" sz="1000" b="0" u="none" strike="noStrike" baseline="30000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en-GB" altLang="ko-KR" sz="1000" b="0" i="0" u="none" strike="noStrike" baseline="30000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2024</a:t>
                      </a:r>
                      <a:r>
                        <a:rPr lang="ko-KR" altLang="en-US" sz="1000" b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2025</a:t>
                      </a:r>
                      <a:r>
                        <a:rPr lang="ko-KR" altLang="en-US" sz="1000" b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2026</a:t>
                      </a:r>
                      <a:r>
                        <a:rPr lang="ko-KR" altLang="en-US" sz="1000" b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이후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27476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CBM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1,461,600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1,035,300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1,315,440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1,388,520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1,461,600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274769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CBM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974,400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690,200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876,960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925,680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974,400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274769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 합계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CBM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2,436,000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1,725,500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2,192,400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2,314,200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2,436,000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86282"/>
                  </a:ext>
                </a:extLst>
              </a:tr>
              <a:tr h="24520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야드시설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84,450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59,819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76,005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80,228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84,450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245209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Ramp-up 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비율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85%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8156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5556EA-C8F5-C9F9-C119-4DBB69BB95C2}"/>
              </a:ext>
            </a:extLst>
          </p:cNvPr>
          <p:cNvSpPr txBox="1"/>
          <p:nvPr/>
        </p:nvSpPr>
        <p:spPr>
          <a:xfrm>
            <a:off x="2216696" y="3485249"/>
            <a:ext cx="53048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2023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 운영개시예정으로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2023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물량은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Ramp-up(85%)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반영한 연취급물량의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9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개월분임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B25BC-A8AE-7B3D-DB9B-EE8477E84CA8}"/>
              </a:ext>
            </a:extLst>
          </p:cNvPr>
          <p:cNvSpPr txBox="1"/>
          <p:nvPr/>
        </p:nvSpPr>
        <p:spPr>
          <a:xfrm>
            <a:off x="2000672" y="1479008"/>
            <a:ext cx="4964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동방물류센터 추정 연간 물동량</a:t>
            </a:r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ko-KR" altLang="en-US" sz="1400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A112B-9CB2-8172-BC58-F4498B366FF5}"/>
              </a:ext>
            </a:extLst>
          </p:cNvPr>
          <p:cNvSpPr txBox="1"/>
          <p:nvPr/>
        </p:nvSpPr>
        <p:spPr>
          <a:xfrm>
            <a:off x="2110050" y="3760944"/>
            <a:ext cx="6947404" cy="2381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창고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동의 경우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LG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전자에 대한 수출물량 처리 창고로 활용할 예정으로 전체 창고 물량의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60%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처리하고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창고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동의 경우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LG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전자와 기타화주의 수입 및 </a:t>
            </a:r>
            <a:r>
              <a:rPr lang="ko-KR" altLang="en-US" sz="1000" spc="-3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환적물량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처리 창고로 활용할 예정으로 나머지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40%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물량을 처리하는 것으로 계획함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3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취급물량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(243.6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만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CBM/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은 창고 면적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(6,500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평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대비 수출화물로 처리가 가능한 평균적인 수준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(22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만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CBM/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월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*12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개월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=264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만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CBM/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약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92%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수준으로 위의 물량은 소화가능한 수준으로 판단됨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3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사업지 인근의 동방물류센터를 이용하고 있는 화주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(LG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전자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spc="-3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판토스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등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로부터 추가적인 물동량 유치의향을 받아 계획 물량의 상당부분이 확보될 수 있을 것으로 보임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또한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사업지와 인접한 부두가 개장할 예정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서컨테이너부두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2-5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2023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서컨테이너부두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2-6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2024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spc="-3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피더부두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2026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으로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연간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258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만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TEU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처리할 것으로 예상됨에 따라 추가적인 물동량 유치가 가능할 것으로 보임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이를 종합적으로 고려하면 위의 물량은 합리적인 수준으로 판단됨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en-US" altLang="ko-KR" sz="1000" spc="-3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B3271D-2651-7644-CC4B-BE22604A315D}"/>
              </a:ext>
            </a:extLst>
          </p:cNvPr>
          <p:cNvSpPr txBox="1"/>
          <p:nvPr/>
        </p:nvSpPr>
        <p:spPr>
          <a:xfrm>
            <a:off x="7833320" y="1659232"/>
            <a:ext cx="13317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107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092372"/>
              </p:ext>
            </p:extLst>
          </p:nvPr>
        </p:nvGraphicFramePr>
        <p:xfrm>
          <a:off x="560388" y="908050"/>
          <a:ext cx="8785225" cy="5400675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50319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단가 추정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B25BC-A8AE-7B3D-DB9B-EE8477E84CA8}"/>
              </a:ext>
            </a:extLst>
          </p:cNvPr>
          <p:cNvSpPr txBox="1"/>
          <p:nvPr/>
        </p:nvSpPr>
        <p:spPr>
          <a:xfrm>
            <a:off x="2000672" y="1479008"/>
            <a:ext cx="4964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동방물류센터 추정 </a:t>
            </a:r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2023</a:t>
            </a:r>
            <a:r>
              <a:rPr lang="ko-KR" altLang="en-US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예상 단가</a:t>
            </a:r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ko-KR" altLang="en-US" sz="1400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A112B-9CB2-8172-BC58-F4498B366FF5}"/>
              </a:ext>
            </a:extLst>
          </p:cNvPr>
          <p:cNvSpPr txBox="1"/>
          <p:nvPr/>
        </p:nvSpPr>
        <p:spPr>
          <a:xfrm>
            <a:off x="2159130" y="5378992"/>
            <a:ext cx="6947404" cy="534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해당 분석에서는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2026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년부터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년마다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3%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씩 상승함을 가정하였음</a:t>
            </a:r>
            <a:endParaRPr lang="en-US" altLang="ko-KR" sz="1000" spc="-3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실적 수출단가가 매년 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1%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정도 상승한 점을 고려하면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본 검토에서 적용한 단가 및 상승률 가정은 합리적인 수준으로 판단됨</a:t>
            </a:r>
            <a:r>
              <a:rPr lang="en-US" altLang="ko-KR" sz="100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84EC1B-2B54-68A8-AE7E-BA4F52D22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150855"/>
              </p:ext>
            </p:extLst>
          </p:nvPr>
        </p:nvGraphicFramePr>
        <p:xfrm>
          <a:off x="2073274" y="1797731"/>
          <a:ext cx="7127873" cy="2956305"/>
        </p:xfrm>
        <a:graphic>
          <a:graphicData uri="http://schemas.openxmlformats.org/drawingml/2006/table">
            <a:tbl>
              <a:tblPr firstRow="1" bandRow="1"/>
              <a:tblGrid>
                <a:gridCol w="445491">
                  <a:extLst>
                    <a:ext uri="{9D8B030D-6E8A-4147-A177-3AD203B41FA5}">
                      <a16:colId xmlns:a16="http://schemas.microsoft.com/office/drawing/2014/main" val="2606172888"/>
                    </a:ext>
                  </a:extLst>
                </a:gridCol>
                <a:gridCol w="961483">
                  <a:extLst>
                    <a:ext uri="{9D8B030D-6E8A-4147-A177-3AD203B41FA5}">
                      <a16:colId xmlns:a16="http://schemas.microsoft.com/office/drawing/2014/main" val="1086106849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1867217125"/>
                    </a:ext>
                  </a:extLst>
                </a:gridCol>
                <a:gridCol w="742487">
                  <a:extLst>
                    <a:ext uri="{9D8B030D-6E8A-4147-A177-3AD203B41FA5}">
                      <a16:colId xmlns:a16="http://schemas.microsoft.com/office/drawing/2014/main" val="1931271605"/>
                    </a:ext>
                  </a:extLst>
                </a:gridCol>
                <a:gridCol w="742487">
                  <a:extLst>
                    <a:ext uri="{9D8B030D-6E8A-4147-A177-3AD203B41FA5}">
                      <a16:colId xmlns:a16="http://schemas.microsoft.com/office/drawing/2014/main" val="311656163"/>
                    </a:ext>
                  </a:extLst>
                </a:gridCol>
                <a:gridCol w="1856216">
                  <a:extLst>
                    <a:ext uri="{9D8B030D-6E8A-4147-A177-3AD203B41FA5}">
                      <a16:colId xmlns:a16="http://schemas.microsoft.com/office/drawing/2014/main" val="517007329"/>
                    </a:ext>
                  </a:extLst>
                </a:gridCol>
              </a:tblGrid>
              <a:tr h="271834">
                <a:tc rowSpan="2" gridSpan="2">
                  <a:txBody>
                    <a:bodyPr/>
                    <a:lstStyle/>
                    <a:p>
                      <a:pPr algn="ctr"/>
                      <a:r>
                        <a:rPr lang="ko-KR" altLang="en-US" sz="1000" b="0" i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en-GB" sz="1000" b="0" i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0" i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세부내역</a:t>
                      </a:r>
                      <a:endParaRPr lang="en-GB" sz="1000" b="0" i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kern="1200" cap="none" baseline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</a:rPr>
                        <a:t>기준요율</a:t>
                      </a:r>
                      <a:endParaRPr lang="en-GB" sz="1000" b="0" i="0" kern="1200" cap="none" baseline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GB"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kern="1200" cap="none" baseline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</a:rPr>
                        <a:t>비고</a:t>
                      </a:r>
                      <a:endParaRPr lang="en-US" altLang="ko-KR" sz="1000" b="0" i="0" kern="1200" cap="none" baseline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kern="1200" cap="none" baseline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</a:rPr>
                        <a:t>(</a:t>
                      </a:r>
                      <a:r>
                        <a:rPr lang="ko-KR" altLang="en-US" sz="1000" b="0" i="0" kern="1200" cap="none" baseline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</a:rPr>
                        <a:t>매출 산정 방식</a:t>
                      </a:r>
                      <a:r>
                        <a:rPr lang="en-US" altLang="ko-KR" sz="1000" b="0" i="0" kern="1200" cap="none" baseline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i="0" kern="1200" cap="none" baseline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136335"/>
                  </a:ext>
                </a:extLst>
              </a:tr>
              <a:tr h="26098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45720" marR="457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kern="1200" cap="none" baseline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</a:rPr>
                        <a:t>일반화물</a:t>
                      </a:r>
                      <a:endParaRPr lang="en-GB" sz="1000" b="0" i="0" kern="1200" cap="none" baseline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kern="1200" cap="none" baseline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</a:rPr>
                        <a:t>외국화물</a:t>
                      </a:r>
                      <a:endParaRPr lang="en-GB" sz="1000" b="0" i="0" kern="1200" cap="none" baseline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GB"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486292"/>
                  </a:ext>
                </a:extLst>
              </a:tr>
              <a:tr h="24234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입고료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화주 취급물량기준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(CBM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</a:txBody>
                  <a:tcPr marL="144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1,800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1,800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전체물량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/2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* 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요율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697265"/>
                  </a:ext>
                </a:extLst>
              </a:tr>
              <a:tr h="24234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출고료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화주 취급물량기준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(CBM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</a:txBody>
                  <a:tcPr marL="144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1,800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1,800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전체물량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/2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*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요율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198126"/>
                  </a:ext>
                </a:extLst>
              </a:tr>
              <a:tr h="24234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부가가치작업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일반화물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유통가공료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 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r>
                        <a:rPr lang="ko-KR" altLang="en-US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</a:t>
                      </a:r>
                      <a:r>
                        <a:rPr lang="en-US" altLang="ko-KR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</a:txBody>
                  <a:tcPr marL="144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9,000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9,000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창고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동 물량 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* 10%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* 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요율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72284"/>
                  </a:ext>
                </a:extLst>
              </a:tr>
              <a:tr h="24234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운송비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부산신항지역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운송비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(40ft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</a:txBody>
                  <a:tcPr marL="144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79,200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79,200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창고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동 물량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/45 * 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요율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546770"/>
                  </a:ext>
                </a:extLst>
              </a:tr>
              <a:tr h="24234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보관료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부산신항지역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평균 창고 보관료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30,000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30,000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창고면적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평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) *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요율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* 12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개월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484911"/>
                  </a:ext>
                </a:extLst>
              </a:tr>
              <a:tr h="24234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입고료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일반 취급물량기준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회발생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</a:txBody>
                  <a:tcPr marL="144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4,500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4,500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전체물량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/2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* 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요율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268797"/>
                  </a:ext>
                </a:extLst>
              </a:tr>
              <a:tr h="24234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출고료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일반 취급물량기준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회발생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</a:txBody>
                  <a:tcPr marL="144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4,500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4,500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전체물량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/2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*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요율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162862"/>
                  </a:ext>
                </a:extLst>
              </a:tr>
              <a:tr h="24234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부가가치작업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환적화물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유통가공료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 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r>
                        <a:rPr lang="ko-KR" altLang="en-US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</a:t>
                      </a:r>
                      <a:r>
                        <a:rPr lang="en-US" altLang="ko-KR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90,000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90,000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전체물량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* 0.5% *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요율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548780"/>
                  </a:ext>
                </a:extLst>
              </a:tr>
              <a:tr h="24234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운송비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부산신항지역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운송비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(40ft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</a:txBody>
                  <a:tcPr marL="144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79,200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79,200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전체 물량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/22 *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요율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987528"/>
                  </a:ext>
                </a:extLst>
              </a:tr>
              <a:tr h="24234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보관료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부산신항지역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평균 야드 보관료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15,000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15,000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89901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창고면적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평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) *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요율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* 12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개월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944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21FA30-B0AC-4BAE-EEFC-792153CB52E0}"/>
              </a:ext>
            </a:extLst>
          </p:cNvPr>
          <p:cNvSpPr txBox="1"/>
          <p:nvPr/>
        </p:nvSpPr>
        <p:spPr>
          <a:xfrm>
            <a:off x="2119560" y="4888085"/>
            <a:ext cx="69474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부가가치작업 매출은 화물에 대한 보수작업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라벨링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분류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포장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검사 등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대한 노임을 수령하는 것으로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창고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물량의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10%,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야드작업물량의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0.5%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대해 발생함을 가정함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C0431-563E-97F0-E015-25C7BA7400B1}"/>
              </a:ext>
            </a:extLst>
          </p:cNvPr>
          <p:cNvSpPr txBox="1"/>
          <p:nvPr/>
        </p:nvSpPr>
        <p:spPr>
          <a:xfrm>
            <a:off x="7773161" y="1659232"/>
            <a:ext cx="13317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2023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기준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150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134183"/>
              </p:ext>
            </p:extLst>
          </p:nvPr>
        </p:nvGraphicFramePr>
        <p:xfrm>
          <a:off x="560388" y="908042"/>
          <a:ext cx="8785225" cy="5400683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503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 추정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5B7E50-D8A1-BF99-A8A6-ECFD2E8BF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45735"/>
              </p:ext>
            </p:extLst>
          </p:nvPr>
        </p:nvGraphicFramePr>
        <p:xfrm>
          <a:off x="2073275" y="1650174"/>
          <a:ext cx="3527425" cy="4299777"/>
        </p:xfrm>
        <a:graphic>
          <a:graphicData uri="http://schemas.openxmlformats.org/drawingml/2006/table">
            <a:tbl>
              <a:tblPr/>
              <a:tblGrid>
                <a:gridCol w="70548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705485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705485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705485">
                  <a:extLst>
                    <a:ext uri="{9D8B030D-6E8A-4147-A177-3AD203B41FA5}">
                      <a16:colId xmlns:a16="http://schemas.microsoft.com/office/drawing/2014/main" val="1958954970"/>
                    </a:ext>
                  </a:extLst>
                </a:gridCol>
                <a:gridCol w="705485">
                  <a:extLst>
                    <a:ext uri="{9D8B030D-6E8A-4147-A177-3AD203B41FA5}">
                      <a16:colId xmlns:a16="http://schemas.microsoft.com/office/drawing/2014/main" val="1792240662"/>
                    </a:ext>
                  </a:extLst>
                </a:gridCol>
              </a:tblGrid>
              <a:tr h="2037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6707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3,064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8851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20304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77825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4,582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11304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4,582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390301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4,582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43683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00249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23778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46560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53702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91199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898503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71573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71897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289936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5,157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575982"/>
                  </a:ext>
                </a:extLst>
              </a:tr>
              <a:tr h="157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5,157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42271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F76E845-AAC2-BC17-B08F-AE62FF75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431557"/>
              </p:ext>
            </p:extLst>
          </p:nvPr>
        </p:nvGraphicFramePr>
        <p:xfrm>
          <a:off x="5745164" y="1644978"/>
          <a:ext cx="3456310" cy="4304980"/>
        </p:xfrm>
        <a:graphic>
          <a:graphicData uri="http://schemas.openxmlformats.org/drawingml/2006/table">
            <a:tbl>
              <a:tblPr/>
              <a:tblGrid>
                <a:gridCol w="691262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691262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691262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691262">
                  <a:extLst>
                    <a:ext uri="{9D8B030D-6E8A-4147-A177-3AD203B41FA5}">
                      <a16:colId xmlns:a16="http://schemas.microsoft.com/office/drawing/2014/main" val="1958954970"/>
                    </a:ext>
                  </a:extLst>
                </a:gridCol>
                <a:gridCol w="691262">
                  <a:extLst>
                    <a:ext uri="{9D8B030D-6E8A-4147-A177-3AD203B41FA5}">
                      <a16:colId xmlns:a16="http://schemas.microsoft.com/office/drawing/2014/main" val="1792240662"/>
                    </a:ext>
                  </a:extLst>
                </a:gridCol>
              </a:tblGrid>
              <a:tr h="2049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6707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5,157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5,312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8851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5,312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20304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5,312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77825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5,635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5,635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5,635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5,804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5,804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5,804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11304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5,978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390301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5,978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43683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5,978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00249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23778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46560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53702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6,342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91199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6,342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898503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6,342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71573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6,533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71897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6,533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289936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575982"/>
                  </a:ext>
                </a:extLst>
              </a:tr>
              <a:tr h="157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연평균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1,671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1,671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1,837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5,178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1421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539B81-E78D-6657-C355-D767EF16EF02}"/>
              </a:ext>
            </a:extLst>
          </p:cNvPr>
          <p:cNvSpPr txBox="1"/>
          <p:nvPr/>
        </p:nvSpPr>
        <p:spPr>
          <a:xfrm>
            <a:off x="8155371" y="1476914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12421-4E92-3E42-213F-924506978958}"/>
              </a:ext>
            </a:extLst>
          </p:cNvPr>
          <p:cNvSpPr txBox="1"/>
          <p:nvPr/>
        </p:nvSpPr>
        <p:spPr>
          <a:xfrm>
            <a:off x="2355373" y="5990838"/>
            <a:ext cx="66253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창고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A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동의 추정 물동량과 단가를 적용하여 산정한 창고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A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동 매출은 </a:t>
            </a:r>
            <a:r>
              <a:rPr lang="ko-KR" altLang="en-US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연평균 </a:t>
            </a:r>
            <a:r>
              <a:rPr lang="en-US" altLang="ko-KR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5,178</a:t>
            </a:r>
            <a:r>
              <a:rPr lang="ko-KR" altLang="en-US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으로 예상됨</a:t>
            </a:r>
          </a:p>
        </p:txBody>
      </p:sp>
    </p:spTree>
    <p:extLst>
      <p:ext uri="{BB962C8B-B14F-4D97-AF65-F5344CB8AC3E}">
        <p14:creationId xmlns:p14="http://schemas.microsoft.com/office/powerpoint/2010/main" val="2018089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198873"/>
              </p:ext>
            </p:extLst>
          </p:nvPr>
        </p:nvGraphicFramePr>
        <p:xfrm>
          <a:off x="560388" y="908050"/>
          <a:ext cx="8785225" cy="5400675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50319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 추정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5B7E50-D8A1-BF99-A8A6-ECFD2E8BF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604758"/>
              </p:ext>
            </p:extLst>
          </p:nvPr>
        </p:nvGraphicFramePr>
        <p:xfrm>
          <a:off x="2072680" y="1644978"/>
          <a:ext cx="3528392" cy="4304972"/>
        </p:xfrm>
        <a:graphic>
          <a:graphicData uri="http://schemas.openxmlformats.org/drawingml/2006/table">
            <a:tbl>
              <a:tblPr/>
              <a:tblGrid>
                <a:gridCol w="504056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8479328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176501742"/>
                    </a:ext>
                  </a:extLst>
                </a:gridCol>
                <a:gridCol w="546136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461976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95895497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792240662"/>
                    </a:ext>
                  </a:extLst>
                </a:gridCol>
              </a:tblGrid>
              <a:tr h="307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연도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부가가치</a:t>
                      </a:r>
                      <a:endParaRPr lang="en-US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작업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운송비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670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885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20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7782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5,565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5,565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5,565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5,904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11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5,904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39030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5,904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4368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6,081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0024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6,081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2377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6,081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46560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6,264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5370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6,264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9119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6,264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8985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6,452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7157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6,452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718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6,452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289936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6,645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57598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6,645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42271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F76E845-AAC2-BC17-B08F-AE62FF75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56980"/>
              </p:ext>
            </p:extLst>
          </p:nvPr>
        </p:nvGraphicFramePr>
        <p:xfrm>
          <a:off x="5745088" y="1644978"/>
          <a:ext cx="3456383" cy="4304972"/>
        </p:xfrm>
        <a:graphic>
          <a:graphicData uri="http://schemas.openxmlformats.org/drawingml/2006/table">
            <a:tbl>
              <a:tblPr/>
              <a:tblGrid>
                <a:gridCol w="493769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3487438184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3969864648"/>
                    </a:ext>
                  </a:extLst>
                </a:gridCol>
                <a:gridCol w="577816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441241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462250">
                  <a:extLst>
                    <a:ext uri="{9D8B030D-6E8A-4147-A177-3AD203B41FA5}">
                      <a16:colId xmlns:a16="http://schemas.microsoft.com/office/drawing/2014/main" val="1958954970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1792240662"/>
                    </a:ext>
                  </a:extLst>
                </a:gridCol>
              </a:tblGrid>
              <a:tr h="307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연도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부가가치</a:t>
                      </a:r>
                    </a:p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작업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운송비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670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6,645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6,845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885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6,845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20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6,845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7782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7,050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7,050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7,050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7,261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7,261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7,261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7,479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7,479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7,479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11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7,704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39030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7,704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4368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7,704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0024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7,935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2377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7,935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46560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7,935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5370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8,173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9119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8,173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8985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8,173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7157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8,418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718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8,418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289936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57598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연평균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1,114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1,114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1,114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1,148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2,178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6,668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1421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539B81-E78D-6657-C355-D767EF16EF02}"/>
              </a:ext>
            </a:extLst>
          </p:cNvPr>
          <p:cNvSpPr txBox="1"/>
          <p:nvPr/>
        </p:nvSpPr>
        <p:spPr>
          <a:xfrm>
            <a:off x="8155371" y="1476914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12421-4E92-3E42-213F-924506978958}"/>
              </a:ext>
            </a:extLst>
          </p:cNvPr>
          <p:cNvSpPr txBox="1"/>
          <p:nvPr/>
        </p:nvSpPr>
        <p:spPr>
          <a:xfrm>
            <a:off x="2355373" y="5990838"/>
            <a:ext cx="66253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창고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B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동의 추정 물동량과 단가를 적용하여 산정한 창고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B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동 매출은 </a:t>
            </a:r>
            <a:r>
              <a:rPr lang="ko-KR" altLang="en-US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연평균 </a:t>
            </a:r>
            <a:r>
              <a:rPr lang="en-US" altLang="ko-KR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6,668</a:t>
            </a:r>
            <a:r>
              <a:rPr lang="ko-KR" altLang="en-US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으로 예상됨</a:t>
            </a:r>
          </a:p>
        </p:txBody>
      </p:sp>
    </p:spTree>
    <p:extLst>
      <p:ext uri="{BB962C8B-B14F-4D97-AF65-F5344CB8AC3E}">
        <p14:creationId xmlns:p14="http://schemas.microsoft.com/office/powerpoint/2010/main" val="4290193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910997"/>
              </p:ext>
            </p:extLst>
          </p:nvPr>
        </p:nvGraphicFramePr>
        <p:xfrm>
          <a:off x="560388" y="908050"/>
          <a:ext cx="8785225" cy="5400675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50319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 추정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야드시설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5B7E50-D8A1-BF99-A8A6-ECFD2E8BF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28798"/>
              </p:ext>
            </p:extLst>
          </p:nvPr>
        </p:nvGraphicFramePr>
        <p:xfrm>
          <a:off x="2072680" y="1644978"/>
          <a:ext cx="3528392" cy="4304972"/>
        </p:xfrm>
        <a:graphic>
          <a:graphicData uri="http://schemas.openxmlformats.org/drawingml/2006/table">
            <a:tbl>
              <a:tblPr/>
              <a:tblGrid>
                <a:gridCol w="504056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8479328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17650174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95895497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792240662"/>
                    </a:ext>
                  </a:extLst>
                </a:gridCol>
              </a:tblGrid>
              <a:tr h="307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부가가치</a:t>
                      </a:r>
                      <a:endParaRPr lang="en-US" altLang="ko-KR" sz="1000" b="0" i="0" u="none" strike="noStrike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작업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운송비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670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885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20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7782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11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39030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4368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0024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2377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46560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5370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9119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8985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7157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718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289936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57598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42271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F76E845-AAC2-BC17-B08F-AE62FF75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533143"/>
              </p:ext>
            </p:extLst>
          </p:nvPr>
        </p:nvGraphicFramePr>
        <p:xfrm>
          <a:off x="5745088" y="1644978"/>
          <a:ext cx="3456383" cy="4304972"/>
        </p:xfrm>
        <a:graphic>
          <a:graphicData uri="http://schemas.openxmlformats.org/drawingml/2006/table">
            <a:tbl>
              <a:tblPr/>
              <a:tblGrid>
                <a:gridCol w="493769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3487438184"/>
                    </a:ext>
                  </a:extLst>
                </a:gridCol>
                <a:gridCol w="452622">
                  <a:extLst>
                    <a:ext uri="{9D8B030D-6E8A-4147-A177-3AD203B41FA5}">
                      <a16:colId xmlns:a16="http://schemas.microsoft.com/office/drawing/2014/main" val="3969864648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1958954970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1792240662"/>
                    </a:ext>
                  </a:extLst>
                </a:gridCol>
              </a:tblGrid>
              <a:tr h="307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부가가치</a:t>
                      </a:r>
                    </a:p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작업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운송비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670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885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20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7782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11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39030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4368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0024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2377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46560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5370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9119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8985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7157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718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289936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57598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연평균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1,376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1421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539B81-E78D-6657-C355-D767EF16EF02}"/>
              </a:ext>
            </a:extLst>
          </p:cNvPr>
          <p:cNvSpPr txBox="1"/>
          <p:nvPr/>
        </p:nvSpPr>
        <p:spPr>
          <a:xfrm>
            <a:off x="8155371" y="1476914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12421-4E92-3E42-213F-924506978958}"/>
              </a:ext>
            </a:extLst>
          </p:cNvPr>
          <p:cNvSpPr txBox="1"/>
          <p:nvPr/>
        </p:nvSpPr>
        <p:spPr>
          <a:xfrm>
            <a:off x="2355373" y="5990838"/>
            <a:ext cx="66253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야드시설의 추정 물동량과 단가를 적용하여 산정한 야드시설 매출은 연평균 </a:t>
            </a:r>
            <a:r>
              <a:rPr lang="en-US" altLang="ko-KR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1,376</a:t>
            </a:r>
            <a:r>
              <a:rPr lang="ko-KR" altLang="en-US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으로 예상됨</a:t>
            </a:r>
          </a:p>
        </p:txBody>
      </p:sp>
    </p:spTree>
    <p:extLst>
      <p:ext uri="{BB962C8B-B14F-4D97-AF65-F5344CB8AC3E}">
        <p14:creationId xmlns:p14="http://schemas.microsoft.com/office/powerpoint/2010/main" val="244883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64B09D79-C7F9-B1C1-7EBB-18CA835F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0" r="16483" b="26660"/>
          <a:stretch/>
        </p:blipFill>
        <p:spPr>
          <a:xfrm>
            <a:off x="0" y="2780928"/>
            <a:ext cx="8312875" cy="3096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AED39-28F2-A995-B127-3FE06C90B232}"/>
              </a:ext>
            </a:extLst>
          </p:cNvPr>
          <p:cNvSpPr/>
          <p:nvPr/>
        </p:nvSpPr>
        <p:spPr>
          <a:xfrm>
            <a:off x="0" y="2780928"/>
            <a:ext cx="8312875" cy="309634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3039524-5F25-ACBA-4634-F03EBC5762F0}"/>
              </a:ext>
            </a:extLst>
          </p:cNvPr>
          <p:cNvSpPr/>
          <p:nvPr/>
        </p:nvSpPr>
        <p:spPr>
          <a:xfrm>
            <a:off x="7173434" y="1520788"/>
            <a:ext cx="2016224" cy="2088232"/>
          </a:xfrm>
          <a:prstGeom prst="rect">
            <a:avLst/>
          </a:prstGeom>
          <a:solidFill>
            <a:srgbClr val="E4DBC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95D7C-ABFB-2154-A672-05B797BFF8E8}"/>
              </a:ext>
            </a:extLst>
          </p:cNvPr>
          <p:cNvSpPr txBox="1"/>
          <p:nvPr/>
        </p:nvSpPr>
        <p:spPr>
          <a:xfrm>
            <a:off x="632520" y="858279"/>
            <a:ext cx="3633103" cy="1490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70000"/>
              </a:lnSpc>
            </a:pP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1.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펀드 개요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AD6895-F518-29F8-E246-6BA0969FE2F9}"/>
              </a:ext>
            </a:extLst>
          </p:cNvPr>
          <p:cNvCxnSpPr>
            <a:cxnSpLocks/>
          </p:cNvCxnSpPr>
          <p:nvPr/>
        </p:nvCxnSpPr>
        <p:spPr>
          <a:xfrm flipH="1">
            <a:off x="0" y="1988840"/>
            <a:ext cx="63252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DFA2C3-F8A6-8E2D-F6BF-9F5223B754F6}"/>
              </a:ext>
            </a:extLst>
          </p:cNvPr>
          <p:cNvCxnSpPr>
            <a:cxnSpLocks/>
          </p:cNvCxnSpPr>
          <p:nvPr/>
        </p:nvCxnSpPr>
        <p:spPr>
          <a:xfrm flipH="1">
            <a:off x="3633103" y="1988840"/>
            <a:ext cx="6272897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65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09585"/>
              </p:ext>
            </p:extLst>
          </p:nvPr>
        </p:nvGraphicFramePr>
        <p:xfrm>
          <a:off x="560388" y="908050"/>
          <a:ext cx="8785225" cy="5400675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50319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매출추정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종합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12421-4E92-3E42-213F-924506978958}"/>
              </a:ext>
            </a:extLst>
          </p:cNvPr>
          <p:cNvSpPr txBox="1"/>
          <p:nvPr/>
        </p:nvSpPr>
        <p:spPr>
          <a:xfrm>
            <a:off x="3296816" y="1484784"/>
            <a:ext cx="4320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운영기간 중 평균 연매출은 </a:t>
            </a:r>
            <a:r>
              <a:rPr lang="ko-KR" altLang="en-US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약 </a:t>
            </a:r>
            <a:r>
              <a:rPr lang="en-US" altLang="ko-KR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13,222</a:t>
            </a:r>
            <a:r>
              <a:rPr lang="ko-KR" altLang="en-US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으로 추정되며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</a:p>
          <a:p>
            <a:pPr algn="ctr"/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창고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A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동 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39%, 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창고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B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동 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51%, 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야드시설 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10%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 구성</a:t>
            </a:r>
          </a:p>
        </p:txBody>
      </p:sp>
      <p:sp>
        <p:nvSpPr>
          <p:cNvPr id="6" name="직사각형 24">
            <a:extLst>
              <a:ext uri="{FF2B5EF4-FFF2-40B4-BE49-F238E27FC236}">
                <a16:creationId xmlns:a16="http://schemas.microsoft.com/office/drawing/2014/main" id="{7247977D-D4C5-5FBB-354C-EB22FC9642D3}"/>
              </a:ext>
            </a:extLst>
          </p:cNvPr>
          <p:cNvSpPr/>
          <p:nvPr/>
        </p:nvSpPr>
        <p:spPr>
          <a:xfrm>
            <a:off x="2084036" y="1864668"/>
            <a:ext cx="4097954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 err="1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시설별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매출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AF7492-4A0C-FBC1-3050-3301AA5646C4}"/>
              </a:ext>
            </a:extLst>
          </p:cNvPr>
          <p:cNvSpPr txBox="1"/>
          <p:nvPr/>
        </p:nvSpPr>
        <p:spPr>
          <a:xfrm>
            <a:off x="8049344" y="1978720"/>
            <a:ext cx="10595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C0CB09E2-AFDE-FDF1-1D32-4ED17073F3E2}"/>
              </a:ext>
            </a:extLst>
          </p:cNvPr>
          <p:cNvSpPr/>
          <p:nvPr/>
        </p:nvSpPr>
        <p:spPr>
          <a:xfrm>
            <a:off x="2066415" y="3751144"/>
            <a:ext cx="4097954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항목별 매출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BABD6-2EF6-8F40-46B4-55AC0AF54361}"/>
              </a:ext>
            </a:extLst>
          </p:cNvPr>
          <p:cNvSpPr txBox="1"/>
          <p:nvPr/>
        </p:nvSpPr>
        <p:spPr>
          <a:xfrm>
            <a:off x="7994763" y="3901122"/>
            <a:ext cx="10595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18AE0F7-CC2E-E0ED-7978-12AEEFA180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8781340"/>
              </p:ext>
            </p:extLst>
          </p:nvPr>
        </p:nvGraphicFramePr>
        <p:xfrm>
          <a:off x="2073275" y="2102793"/>
          <a:ext cx="7249808" cy="1730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A912C0D7-BCC7-C155-565A-E2AB6381D4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180653"/>
              </p:ext>
            </p:extLst>
          </p:nvPr>
        </p:nvGraphicFramePr>
        <p:xfrm>
          <a:off x="2084036" y="4081259"/>
          <a:ext cx="7128792" cy="2250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0719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780687"/>
              </p:ext>
            </p:extLst>
          </p:nvPr>
        </p:nvGraphicFramePr>
        <p:xfrm>
          <a:off x="560388" y="908050"/>
          <a:ext cx="8785225" cy="5400675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1467644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운영비용 추정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  <a:tr h="35643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8555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B25BC-A8AE-7B3D-DB9B-EE8477E84CA8}"/>
              </a:ext>
            </a:extLst>
          </p:cNvPr>
          <p:cNvSpPr txBox="1"/>
          <p:nvPr/>
        </p:nvSpPr>
        <p:spPr>
          <a:xfrm>
            <a:off x="2055225" y="1784133"/>
            <a:ext cx="4964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인건비</a:t>
            </a:r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ko-KR" altLang="en-US" sz="1400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C07C2-9EF7-461F-9642-F6704DB1857D}"/>
              </a:ext>
            </a:extLst>
          </p:cNvPr>
          <p:cNvSpPr txBox="1"/>
          <p:nvPr/>
        </p:nvSpPr>
        <p:spPr>
          <a:xfrm>
            <a:off x="2073274" y="2011289"/>
            <a:ext cx="705618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666985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법인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(SPC)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의 임직원에게 지급되는 급여와 퇴직급여로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계획인원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(26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명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에 직급별 연봉을 반영하여 산정함</a:t>
            </a:r>
            <a:endParaRPr lang="en-US" altLang="ko-KR" sz="1050" b="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marR="0" lvl="0" indent="-285750" algn="l" defTabSz="666985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인건비는 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2026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년부터 매년 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1%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씩 상승함을 가정함</a:t>
            </a:r>
            <a:endParaRPr lang="en-GB" altLang="ko-KR" sz="1050" b="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09E71-80DF-D9D1-72AD-D93C2121251A}"/>
              </a:ext>
            </a:extLst>
          </p:cNvPr>
          <p:cNvSpPr txBox="1"/>
          <p:nvPr/>
        </p:nvSpPr>
        <p:spPr>
          <a:xfrm>
            <a:off x="2062577" y="3394577"/>
            <a:ext cx="4964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도급용역비</a:t>
            </a:r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ko-KR" altLang="en-US" sz="1400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1B236-E6D9-5990-904D-116840F5C969}"/>
              </a:ext>
            </a:extLst>
          </p:cNvPr>
          <p:cNvSpPr txBox="1"/>
          <p:nvPr/>
        </p:nvSpPr>
        <p:spPr>
          <a:xfrm>
            <a:off x="2080626" y="3617894"/>
            <a:ext cx="7200206" cy="314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666985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도급업체에 지급하는 용역비로 인력계획 및 </a:t>
            </a:r>
            <a:r>
              <a:rPr lang="ko-KR" altLang="en-US" sz="1050" b="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도급료는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다음과 같으며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도급료는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2026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년부터 매년 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1%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씩 상승함을 가정함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36AFFCE-D310-9B34-B9D8-AD92C5202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68777"/>
              </p:ext>
            </p:extLst>
          </p:nvPr>
        </p:nvGraphicFramePr>
        <p:xfrm>
          <a:off x="2080626" y="3964428"/>
          <a:ext cx="7127876" cy="1603326"/>
        </p:xfrm>
        <a:graphic>
          <a:graphicData uri="http://schemas.openxmlformats.org/drawingml/2006/table">
            <a:tbl>
              <a:tblPr/>
              <a:tblGrid>
                <a:gridCol w="1018268">
                  <a:extLst>
                    <a:ext uri="{9D8B030D-6E8A-4147-A177-3AD203B41FA5}">
                      <a16:colId xmlns:a16="http://schemas.microsoft.com/office/drawing/2014/main" val="785451385"/>
                    </a:ext>
                  </a:extLst>
                </a:gridCol>
                <a:gridCol w="1018268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1018268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1018268">
                  <a:extLst>
                    <a:ext uri="{9D8B030D-6E8A-4147-A177-3AD203B41FA5}">
                      <a16:colId xmlns:a16="http://schemas.microsoft.com/office/drawing/2014/main" val="65467337"/>
                    </a:ext>
                  </a:extLst>
                </a:gridCol>
                <a:gridCol w="1018268">
                  <a:extLst>
                    <a:ext uri="{9D8B030D-6E8A-4147-A177-3AD203B41FA5}">
                      <a16:colId xmlns:a16="http://schemas.microsoft.com/office/drawing/2014/main" val="3374748549"/>
                    </a:ext>
                  </a:extLst>
                </a:gridCol>
                <a:gridCol w="1018268">
                  <a:extLst>
                    <a:ext uri="{9D8B030D-6E8A-4147-A177-3AD203B41FA5}">
                      <a16:colId xmlns:a16="http://schemas.microsoft.com/office/drawing/2014/main" val="589927463"/>
                    </a:ext>
                  </a:extLst>
                </a:gridCol>
                <a:gridCol w="1018268">
                  <a:extLst>
                    <a:ext uri="{9D8B030D-6E8A-4147-A177-3AD203B41FA5}">
                      <a16:colId xmlns:a16="http://schemas.microsoft.com/office/drawing/2014/main" val="994020444"/>
                    </a:ext>
                  </a:extLst>
                </a:gridCol>
              </a:tblGrid>
              <a:tr h="267221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　</a:t>
                      </a:r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 분</a:t>
                      </a:r>
                      <a:endParaRPr lang="ko-KR" altLang="en-GB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LG</a:t>
                      </a:r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운영지원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387281"/>
                  </a:ext>
                </a:extLst>
              </a:tr>
              <a:tr h="267221">
                <a:tc gridSpan="2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분</a:t>
                      </a:r>
                      <a:endParaRPr lang="ko-KR" altLang="en-GB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분</a:t>
                      </a:r>
                      <a:endParaRPr lang="ko-KR" altLang="en-GB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관리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검정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상하역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장비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현장관리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26722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인력계획</a:t>
                      </a:r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주간</a:t>
                      </a:r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267221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야간</a:t>
                      </a:r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26722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도급료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주간</a:t>
                      </a:r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4.04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3.80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3.72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3.89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3.93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218758"/>
                  </a:ext>
                </a:extLst>
              </a:tr>
              <a:tr h="267221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야간</a:t>
                      </a:r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4.82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4.60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4.51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4.69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83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064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387544"/>
              </p:ext>
            </p:extLst>
          </p:nvPr>
        </p:nvGraphicFramePr>
        <p:xfrm>
          <a:off x="560388" y="908051"/>
          <a:ext cx="8785225" cy="5400674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110749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운영비용 추정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  <a:tr h="3924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94701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73B70-E61F-E49E-24A7-77C5446FCC7F}"/>
              </a:ext>
            </a:extLst>
          </p:cNvPr>
          <p:cNvSpPr txBox="1"/>
          <p:nvPr/>
        </p:nvSpPr>
        <p:spPr>
          <a:xfrm>
            <a:off x="2055225" y="1488412"/>
            <a:ext cx="4964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부지임차료</a:t>
            </a:r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ko-KR" altLang="en-US" sz="1400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B7152-B504-B362-551C-8A89B305B709}"/>
              </a:ext>
            </a:extLst>
          </p:cNvPr>
          <p:cNvSpPr txBox="1"/>
          <p:nvPr/>
        </p:nvSpPr>
        <p:spPr>
          <a:xfrm>
            <a:off x="2073274" y="1768223"/>
            <a:ext cx="72002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666985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부산항만공사에 지급하는 임차료로 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2023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년 기준 면적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(㎡)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당 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365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원을 적용하였으며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2026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년부터 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년마다 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2%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씩 상승함을 가정함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DEAA8A-25E5-46FA-25D1-A709B54FCA2E}"/>
              </a:ext>
            </a:extLst>
          </p:cNvPr>
          <p:cNvSpPr txBox="1"/>
          <p:nvPr/>
        </p:nvSpPr>
        <p:spPr>
          <a:xfrm>
            <a:off x="2055225" y="2686999"/>
            <a:ext cx="4964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dirty="0" err="1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제경비</a:t>
            </a:r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ko-KR" altLang="en-US" sz="1400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EC1201-60FA-F106-021C-F1621EE6E844}"/>
              </a:ext>
            </a:extLst>
          </p:cNvPr>
          <p:cNvSpPr txBox="1"/>
          <p:nvPr/>
        </p:nvSpPr>
        <p:spPr>
          <a:xfrm>
            <a:off x="2073274" y="2932134"/>
            <a:ext cx="70561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666985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제경비는 복리후생비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보험료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여비교통비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수도광열비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용품비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소모품비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수선비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지급임차료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업무비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통신비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세금과공과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교육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훈련비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영선비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지급수수료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유류비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잡비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도서인쇄비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광고선전비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회의비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접대비 등으로 구성되며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항목별로 예상되는 상승률을 적용함</a:t>
            </a:r>
          </a:p>
          <a:p>
            <a:pPr marL="285750" marR="0" lvl="0" indent="-285750" algn="l" defTabSz="666985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b="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제경비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중 주요 항목의 세부산정근거와 연평균금액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운영기간 전체 비용을 운영기간으로 나누어 산정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은 다음과 같음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D420A13-1A1B-C6F0-6575-E59E6318B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120478"/>
              </p:ext>
            </p:extLst>
          </p:nvPr>
        </p:nvGraphicFramePr>
        <p:xfrm>
          <a:off x="2073274" y="3751503"/>
          <a:ext cx="7127876" cy="2053943"/>
        </p:xfrm>
        <a:graphic>
          <a:graphicData uri="http://schemas.openxmlformats.org/drawingml/2006/table">
            <a:tbl>
              <a:tblPr/>
              <a:tblGrid>
                <a:gridCol w="619321">
                  <a:extLst>
                    <a:ext uri="{9D8B030D-6E8A-4147-A177-3AD203B41FA5}">
                      <a16:colId xmlns:a16="http://schemas.microsoft.com/office/drawing/2014/main" val="2356854113"/>
                    </a:ext>
                  </a:extLst>
                </a:gridCol>
                <a:gridCol w="619321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1648842">
                  <a:extLst>
                    <a:ext uri="{9D8B030D-6E8A-4147-A177-3AD203B41FA5}">
                      <a16:colId xmlns:a16="http://schemas.microsoft.com/office/drawing/2014/main" val="520116102"/>
                    </a:ext>
                  </a:extLst>
                </a:gridCol>
                <a:gridCol w="1987684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1590147">
                  <a:extLst>
                    <a:ext uri="{9D8B030D-6E8A-4147-A177-3AD203B41FA5}">
                      <a16:colId xmlns:a16="http://schemas.microsoft.com/office/drawing/2014/main" val="2904704997"/>
                    </a:ext>
                  </a:extLst>
                </a:gridCol>
                <a:gridCol w="662561">
                  <a:extLst>
                    <a:ext uri="{9D8B030D-6E8A-4147-A177-3AD203B41FA5}">
                      <a16:colId xmlns:a16="http://schemas.microsoft.com/office/drawing/2014/main" val="2184917964"/>
                    </a:ext>
                  </a:extLst>
                </a:gridCol>
              </a:tblGrid>
              <a:tr h="24655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GB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분</a:t>
                      </a:r>
                      <a:endParaRPr lang="ko-KR" altLang="en-GB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내용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세부산정근거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상승률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연평균 금액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3035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업무비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화물운송비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운송비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운송 매출 대비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3035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소모품비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작업용품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라벨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,PP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밴드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실리카겔외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9,000,000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 *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개월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년부터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년단위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1.0%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씩 상승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218758"/>
                  </a:ext>
                </a:extLst>
              </a:tr>
              <a:tr h="28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수도광열비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전기료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전기사용료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6,500,000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* 12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개월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매년 물가상승률에 따라 상승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837981"/>
                  </a:ext>
                </a:extLst>
              </a:tr>
              <a:tr h="3035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지급수수료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경비용역비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경비인력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에 대한 용역비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명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* 3,5000,000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* 12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개월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년부터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년단위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1.0%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씩 상승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52845"/>
                  </a:ext>
                </a:extLst>
              </a:tr>
              <a:tr h="3035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유류비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유류비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리치스태커 등에 대한 유류비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(28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L+8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L+6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L) * 1,600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매년 물가상승률에 따라 상승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35590"/>
                  </a:ext>
                </a:extLst>
              </a:tr>
              <a:tr h="3035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세금과공과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재산세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임대 부지에 대한 재산세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재산세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+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지역자원시설세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+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지방교육세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매년 물가상승률에 따라 상승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15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787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404698"/>
              </p:ext>
            </p:extLst>
          </p:nvPr>
        </p:nvGraphicFramePr>
        <p:xfrm>
          <a:off x="560388" y="909399"/>
          <a:ext cx="8785225" cy="5399326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5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50307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운영비용 추정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5B7E50-D8A1-BF99-A8A6-ECFD2E8BF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909358"/>
              </p:ext>
            </p:extLst>
          </p:nvPr>
        </p:nvGraphicFramePr>
        <p:xfrm>
          <a:off x="2072680" y="1547927"/>
          <a:ext cx="3528018" cy="4303623"/>
        </p:xfrm>
        <a:graphic>
          <a:graphicData uri="http://schemas.openxmlformats.org/drawingml/2006/table">
            <a:tbl>
              <a:tblPr/>
              <a:tblGrid>
                <a:gridCol w="588003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588003">
                  <a:extLst>
                    <a:ext uri="{9D8B030D-6E8A-4147-A177-3AD203B41FA5}">
                      <a16:colId xmlns:a16="http://schemas.microsoft.com/office/drawing/2014/main" val="2784793288"/>
                    </a:ext>
                  </a:extLst>
                </a:gridCol>
                <a:gridCol w="588003">
                  <a:extLst>
                    <a:ext uri="{9D8B030D-6E8A-4147-A177-3AD203B41FA5}">
                      <a16:colId xmlns:a16="http://schemas.microsoft.com/office/drawing/2014/main" val="3176501742"/>
                    </a:ext>
                  </a:extLst>
                </a:gridCol>
                <a:gridCol w="588003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588003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588003">
                  <a:extLst>
                    <a:ext uri="{9D8B030D-6E8A-4147-A177-3AD203B41FA5}">
                      <a16:colId xmlns:a16="http://schemas.microsoft.com/office/drawing/2014/main" val="1958954970"/>
                    </a:ext>
                  </a:extLst>
                </a:gridCol>
              </a:tblGrid>
              <a:tr h="307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인건비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도급용역비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부지임차료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제경비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합계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670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6,377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7,664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885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7,765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20304"/>
                  </a:ext>
                </a:extLst>
              </a:tr>
              <a:tr h="1511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2,876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7,978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7782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3,609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2,892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8,043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3,645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8,108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3,681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8,234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8,301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3,012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8,369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3,087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8,499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3,103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8,568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8,638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3,198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8,773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11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3,216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8,844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39030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3,234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8,917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4368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3,314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9,056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0024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4,066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3,333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9,130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2377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3,352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9,205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46560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3,435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9,349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5370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3,455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9,425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9119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4,231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3,474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9,503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8985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4,274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9,652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7157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9,731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718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3,602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9,812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289936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3,691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9,965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57598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10,048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42271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F76E845-AAC2-BC17-B08F-AE62FF75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42743"/>
              </p:ext>
            </p:extLst>
          </p:nvPr>
        </p:nvGraphicFramePr>
        <p:xfrm>
          <a:off x="5745163" y="1554422"/>
          <a:ext cx="3455987" cy="4304972"/>
        </p:xfrm>
        <a:graphic>
          <a:graphicData uri="http://schemas.openxmlformats.org/drawingml/2006/table">
            <a:tbl>
              <a:tblPr/>
              <a:tblGrid>
                <a:gridCol w="584546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584654">
                  <a:extLst>
                    <a:ext uri="{9D8B030D-6E8A-4147-A177-3AD203B41FA5}">
                      <a16:colId xmlns:a16="http://schemas.microsoft.com/office/drawing/2014/main" val="3487438184"/>
                    </a:ext>
                  </a:extLst>
                </a:gridCol>
                <a:gridCol w="595495">
                  <a:extLst>
                    <a:ext uri="{9D8B030D-6E8A-4147-A177-3AD203B41FA5}">
                      <a16:colId xmlns:a16="http://schemas.microsoft.com/office/drawing/2014/main" val="3969864648"/>
                    </a:ext>
                  </a:extLst>
                </a:gridCol>
                <a:gridCol w="595495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511251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584546">
                  <a:extLst>
                    <a:ext uri="{9D8B030D-6E8A-4147-A177-3AD203B41FA5}">
                      <a16:colId xmlns:a16="http://schemas.microsoft.com/office/drawing/2014/main" val="1958954970"/>
                    </a:ext>
                  </a:extLst>
                </a:gridCol>
              </a:tblGrid>
              <a:tr h="307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인건비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도급용역비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부지임차료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제경비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합계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670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2050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4,537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10,289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885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2051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4,582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10,375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20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2052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4,628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10,461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7782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2053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4,674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10,625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2054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10,714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2055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4,018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10,803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2056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10,972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2057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11,064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2058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4,912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11,157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2059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4,962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4,271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11,332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2060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4,298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11,427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2061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11,524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11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2062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5,112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11,704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39030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2063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5,163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11,803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4368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2064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5,215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11,903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0024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2065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5,267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4,599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12,090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2377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2066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5,319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4,628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46560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2067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5,373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4,659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12,296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5370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2068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12,489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9119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2069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12,595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8985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2070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5,535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12,703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7157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2071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5,591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4,955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12,902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718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2072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5,647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4,988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13,012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289936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2073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57598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연평균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1,711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4,480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3,761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10,141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1421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539B81-E78D-6657-C355-D767EF16EF02}"/>
              </a:ext>
            </a:extLst>
          </p:cNvPr>
          <p:cNvSpPr txBox="1"/>
          <p:nvPr/>
        </p:nvSpPr>
        <p:spPr>
          <a:xfrm>
            <a:off x="8155371" y="1379863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5FF3-0545-7544-7569-603E1FCD8120}"/>
              </a:ext>
            </a:extLst>
          </p:cNvPr>
          <p:cNvSpPr txBox="1"/>
          <p:nvPr/>
        </p:nvSpPr>
        <p:spPr>
          <a:xfrm>
            <a:off x="2028953" y="5949950"/>
            <a:ext cx="7278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연평균 운영비용은 </a:t>
            </a:r>
            <a:r>
              <a:rPr lang="ko-KR" altLang="en-US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약 </a:t>
            </a:r>
            <a:r>
              <a:rPr lang="en-US" altLang="ko-KR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10,141</a:t>
            </a:r>
            <a:r>
              <a:rPr lang="ko-KR" altLang="en-US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이며 인건비 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17%, 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도급용역비 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44%, 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부지임차료 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2%, </a:t>
            </a:r>
            <a:r>
              <a:rPr lang="ko-KR" altLang="en-US" sz="12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제경비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37%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 구성됨</a:t>
            </a:r>
          </a:p>
        </p:txBody>
      </p:sp>
    </p:spTree>
    <p:extLst>
      <p:ext uri="{BB962C8B-B14F-4D97-AF65-F5344CB8AC3E}">
        <p14:creationId xmlns:p14="http://schemas.microsoft.com/office/powerpoint/2010/main" val="2680756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07961"/>
              </p:ext>
            </p:extLst>
          </p:nvPr>
        </p:nvGraphicFramePr>
        <p:xfrm>
          <a:off x="560388" y="908050"/>
          <a:ext cx="8785225" cy="5400675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50319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운영비용 추정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39B81-E78D-6657-C355-D767EF16EF02}"/>
              </a:ext>
            </a:extLst>
          </p:cNvPr>
          <p:cNvSpPr txBox="1"/>
          <p:nvPr/>
        </p:nvSpPr>
        <p:spPr>
          <a:xfrm>
            <a:off x="8155371" y="1459366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12421-4E92-3E42-213F-924506978958}"/>
              </a:ext>
            </a:extLst>
          </p:cNvPr>
          <p:cNvSpPr txBox="1"/>
          <p:nvPr/>
        </p:nvSpPr>
        <p:spPr>
          <a:xfrm>
            <a:off x="2028953" y="5964288"/>
            <a:ext cx="7278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연평균 운영비용은 </a:t>
            </a:r>
            <a:r>
              <a:rPr lang="ko-KR" altLang="en-US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약 </a:t>
            </a:r>
            <a:r>
              <a:rPr lang="en-US" altLang="ko-KR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10,141</a:t>
            </a:r>
            <a:r>
              <a:rPr lang="ko-KR" altLang="en-US" sz="12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이며 인건비 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17%, 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도급용역비 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44%, 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부지임차료 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2%, </a:t>
            </a:r>
            <a:r>
              <a:rPr lang="ko-KR" altLang="en-US" sz="12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제경비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37%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 구성됨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A64F7022-D24F-8E3A-FDC5-9ED6845CF5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0054295"/>
              </p:ext>
            </p:extLst>
          </p:nvPr>
        </p:nvGraphicFramePr>
        <p:xfrm>
          <a:off x="2046733" y="1612203"/>
          <a:ext cx="7226747" cy="4337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6959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639847"/>
              </p:ext>
            </p:extLst>
          </p:nvPr>
        </p:nvGraphicFramePr>
        <p:xfrm>
          <a:off x="560388" y="908050"/>
          <a:ext cx="8785225" cy="5400675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50319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유형자산 구입비 및 대체투자비 추정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B7152-B504-B362-551C-8A89B305B709}"/>
              </a:ext>
            </a:extLst>
          </p:cNvPr>
          <p:cNvSpPr txBox="1"/>
          <p:nvPr/>
        </p:nvSpPr>
        <p:spPr>
          <a:xfrm>
            <a:off x="2073274" y="1772816"/>
            <a:ext cx="72002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666985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유형자산은 운영개시시점에 취득하여 내용연수동안 감가상각하고</a:t>
            </a:r>
            <a:r>
              <a:rPr lang="en-US" altLang="ko-KR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내용연수종료시점에 재투자시점까지 누적 물가상승률 변동분을 반영한 금액으로 재투자함을 가정</a:t>
            </a:r>
            <a:endParaRPr lang="en-US" altLang="ko-KR" sz="1050" b="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49D01D-AEB6-4632-7235-9AC7932A4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880818"/>
              </p:ext>
            </p:extLst>
          </p:nvPr>
        </p:nvGraphicFramePr>
        <p:xfrm>
          <a:off x="2073274" y="2340878"/>
          <a:ext cx="7127874" cy="3052840"/>
        </p:xfrm>
        <a:graphic>
          <a:graphicData uri="http://schemas.openxmlformats.org/drawingml/2006/table">
            <a:tbl>
              <a:tblPr/>
              <a:tblGrid>
                <a:gridCol w="1187979">
                  <a:extLst>
                    <a:ext uri="{9D8B030D-6E8A-4147-A177-3AD203B41FA5}">
                      <a16:colId xmlns:a16="http://schemas.microsoft.com/office/drawing/2014/main" val="785451385"/>
                    </a:ext>
                  </a:extLst>
                </a:gridCol>
                <a:gridCol w="1187979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1187979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1187979">
                  <a:extLst>
                    <a:ext uri="{9D8B030D-6E8A-4147-A177-3AD203B41FA5}">
                      <a16:colId xmlns:a16="http://schemas.microsoft.com/office/drawing/2014/main" val="65467337"/>
                    </a:ext>
                  </a:extLst>
                </a:gridCol>
                <a:gridCol w="1187979">
                  <a:extLst>
                    <a:ext uri="{9D8B030D-6E8A-4147-A177-3AD203B41FA5}">
                      <a16:colId xmlns:a16="http://schemas.microsoft.com/office/drawing/2014/main" val="3374748549"/>
                    </a:ext>
                  </a:extLst>
                </a:gridCol>
                <a:gridCol w="1187979">
                  <a:extLst>
                    <a:ext uri="{9D8B030D-6E8A-4147-A177-3AD203B41FA5}">
                      <a16:colId xmlns:a16="http://schemas.microsoft.com/office/drawing/2014/main" val="994020444"/>
                    </a:ext>
                  </a:extLst>
                </a:gridCol>
              </a:tblGrid>
              <a:tr h="241197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　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 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금액 </a:t>
                      </a:r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(2023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기준</a:t>
                      </a:r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취득주기</a:t>
                      </a:r>
                      <a:endParaRPr lang="en-US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내용연수</a:t>
                      </a:r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387281"/>
                  </a:ext>
                </a:extLst>
              </a:tr>
              <a:tr h="241197">
                <a:tc gridSpan="2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분</a:t>
                      </a:r>
                      <a:endParaRPr lang="ko-KR" altLang="en-GB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분</a:t>
                      </a:r>
                      <a:endParaRPr lang="ko-KR" altLang="en-GB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단가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개수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금액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GB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35469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집기비품 등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사무집기외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316536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집기비품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개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31653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차량운반구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안전순찰차량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개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218758"/>
                  </a:ext>
                </a:extLst>
              </a:tr>
              <a:tr h="316536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리치스테이커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개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837981"/>
                  </a:ext>
                </a:extLst>
              </a:tr>
              <a:tr h="316536"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 지게차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개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793581"/>
                  </a:ext>
                </a:extLst>
              </a:tr>
              <a:tr h="316536"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 지게차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291489"/>
                  </a:ext>
                </a:extLst>
              </a:tr>
              <a:tr h="3165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전산시설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전산시설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680802"/>
                  </a:ext>
                </a:extLst>
              </a:tr>
              <a:tr h="316536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86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748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94081"/>
              </p:ext>
            </p:extLst>
          </p:nvPr>
        </p:nvGraphicFramePr>
        <p:xfrm>
          <a:off x="560388" y="908050"/>
          <a:ext cx="8785225" cy="5400675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50319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유형자산 구입비 및 대체투자비 추정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72880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사업성 분석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5B7E50-D8A1-BF99-A8A6-ECFD2E8BF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55180"/>
              </p:ext>
            </p:extLst>
          </p:nvPr>
        </p:nvGraphicFramePr>
        <p:xfrm>
          <a:off x="2072680" y="1643495"/>
          <a:ext cx="3528265" cy="4304972"/>
        </p:xfrm>
        <a:graphic>
          <a:graphicData uri="http://schemas.openxmlformats.org/drawingml/2006/table">
            <a:tbl>
              <a:tblPr/>
              <a:tblGrid>
                <a:gridCol w="705653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705653">
                  <a:extLst>
                    <a:ext uri="{9D8B030D-6E8A-4147-A177-3AD203B41FA5}">
                      <a16:colId xmlns:a16="http://schemas.microsoft.com/office/drawing/2014/main" val="2784793288"/>
                    </a:ext>
                  </a:extLst>
                </a:gridCol>
                <a:gridCol w="705653">
                  <a:extLst>
                    <a:ext uri="{9D8B030D-6E8A-4147-A177-3AD203B41FA5}">
                      <a16:colId xmlns:a16="http://schemas.microsoft.com/office/drawing/2014/main" val="3176501742"/>
                    </a:ext>
                  </a:extLst>
                </a:gridCol>
                <a:gridCol w="705653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705653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</a:tblGrid>
              <a:tr h="307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집기비품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차량운반구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전산시설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670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885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20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7782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11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39030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4368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0024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2039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2377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46560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5370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9119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8985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7157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718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289936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57598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4227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539B81-E78D-6657-C355-D767EF16EF02}"/>
              </a:ext>
            </a:extLst>
          </p:cNvPr>
          <p:cNvSpPr txBox="1"/>
          <p:nvPr/>
        </p:nvSpPr>
        <p:spPr>
          <a:xfrm>
            <a:off x="8155371" y="1475431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9D1158-E7D6-E183-1BB9-37A5AD1FF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150532"/>
              </p:ext>
            </p:extLst>
          </p:nvPr>
        </p:nvGraphicFramePr>
        <p:xfrm>
          <a:off x="5745163" y="1643495"/>
          <a:ext cx="3455985" cy="4304972"/>
        </p:xfrm>
        <a:graphic>
          <a:graphicData uri="http://schemas.openxmlformats.org/drawingml/2006/table">
            <a:tbl>
              <a:tblPr/>
              <a:tblGrid>
                <a:gridCol w="691197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691197">
                  <a:extLst>
                    <a:ext uri="{9D8B030D-6E8A-4147-A177-3AD203B41FA5}">
                      <a16:colId xmlns:a16="http://schemas.microsoft.com/office/drawing/2014/main" val="2784793288"/>
                    </a:ext>
                  </a:extLst>
                </a:gridCol>
                <a:gridCol w="691197">
                  <a:extLst>
                    <a:ext uri="{9D8B030D-6E8A-4147-A177-3AD203B41FA5}">
                      <a16:colId xmlns:a16="http://schemas.microsoft.com/office/drawing/2014/main" val="3176501742"/>
                    </a:ext>
                  </a:extLst>
                </a:gridCol>
                <a:gridCol w="691197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691197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</a:tblGrid>
              <a:tr h="307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집기비품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차량운반구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전산시설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670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2049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885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20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77825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2059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11304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39030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4368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0024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23778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46560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5370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91199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2069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89850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71573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71897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289936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2073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575982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422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954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214165"/>
              </p:ext>
            </p:extLst>
          </p:nvPr>
        </p:nvGraphicFramePr>
        <p:xfrm>
          <a:off x="560388" y="908051"/>
          <a:ext cx="8785225" cy="5401270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868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543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운영기간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2023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~ 2073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(50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기본 운영기간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년에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연장을 가정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  <a:tr h="308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물가상승률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연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2.0%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반영</a:t>
                      </a: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961375"/>
                  </a:ext>
                </a:extLst>
              </a:tr>
              <a:tr h="1304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자원조달 계획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총재원조달금액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총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250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억원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자본구조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자본금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50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억원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(20%),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선순위대출금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200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억원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(80%)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조달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선순위대출금 조건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이자율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5.2%, 3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거치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</a:t>
                      </a:r>
                      <a:r>
                        <a:rPr lang="ko-KR" altLang="en-US" sz="10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원리금균등상환조건</a:t>
                      </a:r>
                      <a:endParaRPr lang="ko-KR" altLang="en-US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인출일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2023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 가정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이자지급일은 매년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4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7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10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월말로 가정함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자세한 대출조건은 ‘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5.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투자비 및 재원조달구조’ 참조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703654"/>
                  </a:ext>
                </a:extLst>
              </a:tr>
              <a:tr h="287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운영수입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462799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2664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추정 재무제표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AE919-89E0-B3AB-D9CA-83B09FC5F910}"/>
              </a:ext>
            </a:extLst>
          </p:cNvPr>
          <p:cNvSpPr txBox="1"/>
          <p:nvPr/>
        </p:nvSpPr>
        <p:spPr>
          <a:xfrm>
            <a:off x="2042298" y="3680916"/>
            <a:ext cx="3558401" cy="7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물동량</a:t>
            </a:r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105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시설별</a:t>
            </a:r>
            <a:r>
              <a:rPr lang="ko-KR" altLang="en-US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예</a:t>
            </a:r>
            <a:r>
              <a:rPr lang="ko-KR" altLang="en-US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 취급물량</a:t>
            </a:r>
            <a:r>
              <a:rPr lang="en-US" altLang="ko-KR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</a:t>
            </a:r>
            <a:r>
              <a:rPr lang="en-US" altLang="ko-KR" sz="1050" spc="-3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기반으로 운영 초기 </a:t>
            </a:r>
            <a:r>
              <a:rPr lang="en-US" altLang="ko-KR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Ramp-up</a:t>
            </a:r>
            <a:r>
              <a:rPr lang="ko-KR" altLang="en-US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반영</a:t>
            </a:r>
            <a:r>
              <a:rPr lang="en-US" altLang="ko-KR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운영초기 </a:t>
            </a:r>
            <a:r>
              <a:rPr lang="en-US" altLang="ko-KR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년간 </a:t>
            </a:r>
            <a:r>
              <a:rPr lang="en-US" altLang="ko-KR" sz="1050" spc="-3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85</a:t>
            </a:r>
            <a:r>
              <a:rPr lang="en-US" altLang="ko-KR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%, 90%, 95% </a:t>
            </a:r>
            <a:r>
              <a:rPr lang="ko-KR" altLang="en-US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반영 후 </a:t>
            </a:r>
            <a:r>
              <a:rPr lang="en-US" altLang="ko-KR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2026</a:t>
            </a:r>
            <a:r>
              <a:rPr lang="ko-KR" altLang="en-US" sz="1050" spc="-3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년부터 </a:t>
            </a:r>
            <a:r>
              <a:rPr lang="en-US" altLang="ko-KR" sz="1050" spc="-3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100% </a:t>
            </a:r>
            <a:r>
              <a:rPr lang="ko-KR" altLang="en-US" sz="1050" spc="-3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달성 가정</a:t>
            </a:r>
            <a:r>
              <a:rPr lang="en-US" altLang="ko-KR" sz="1050" spc="-3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en-US" altLang="ko-KR" sz="1050" spc="-3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641AA56-FBB6-004F-620E-ECC41B15F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017993"/>
              </p:ext>
            </p:extLst>
          </p:nvPr>
        </p:nvGraphicFramePr>
        <p:xfrm>
          <a:off x="2073275" y="4565947"/>
          <a:ext cx="3523344" cy="570807"/>
        </p:xfrm>
        <a:graphic>
          <a:graphicData uri="http://schemas.openxmlformats.org/drawingml/2006/table">
            <a:tbl>
              <a:tblPr/>
              <a:tblGrid>
                <a:gridCol w="880836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880836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880836">
                  <a:extLst>
                    <a:ext uri="{9D8B030D-6E8A-4147-A177-3AD203B41FA5}">
                      <a16:colId xmlns:a16="http://schemas.microsoft.com/office/drawing/2014/main" val="65467337"/>
                    </a:ext>
                  </a:extLst>
                </a:gridCol>
                <a:gridCol w="880836">
                  <a:extLst>
                    <a:ext uri="{9D8B030D-6E8A-4147-A177-3AD203B41FA5}">
                      <a16:colId xmlns:a16="http://schemas.microsoft.com/office/drawing/2014/main" val="3374748549"/>
                    </a:ext>
                  </a:extLst>
                </a:gridCol>
              </a:tblGrid>
              <a:tr h="231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　</a:t>
                      </a:r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 분</a:t>
                      </a:r>
                      <a:endParaRPr lang="ko-KR" altLang="en-GB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r>
                        <a:rPr lang="en-US" altLang="ko-KR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</a:t>
                      </a:r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r>
                        <a:rPr lang="en-US" altLang="ko-KR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</a:t>
                      </a:r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야드시설</a:t>
                      </a:r>
                      <a:endParaRPr lang="en-GB" altLang="ko-KR" sz="900" b="0" i="0" u="none" strike="noStrike" dirty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33976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취급물량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1,461,600 CBM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974,400 CBM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84,450 Ton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CCFAFA-1186-BFE2-712C-1AD39DD78241}"/>
              </a:ext>
            </a:extLst>
          </p:cNvPr>
          <p:cNvSpPr txBox="1"/>
          <p:nvPr/>
        </p:nvSpPr>
        <p:spPr>
          <a:xfrm>
            <a:off x="2042298" y="5340486"/>
            <a:ext cx="3558401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매출채권 회수</a:t>
            </a:r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105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익월 회수 가정 </a:t>
            </a:r>
            <a:r>
              <a:rPr lang="en-US" altLang="ko-KR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매출채권회수기일 </a:t>
            </a:r>
            <a:r>
              <a:rPr lang="en-US" altLang="ko-KR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개월 반영</a:t>
            </a:r>
            <a:r>
              <a:rPr lang="en-US" altLang="ko-KR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E3A9B-F1E4-EB0F-0D05-9F8962B2079C}"/>
              </a:ext>
            </a:extLst>
          </p:cNvPr>
          <p:cNvSpPr txBox="1"/>
          <p:nvPr/>
        </p:nvSpPr>
        <p:spPr>
          <a:xfrm>
            <a:off x="5755859" y="3680916"/>
            <a:ext cx="3558401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단가</a:t>
            </a:r>
            <a:r>
              <a:rPr lang="en-US" altLang="ko-KR" sz="1400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105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2026</a:t>
            </a:r>
            <a:r>
              <a:rPr lang="ko-KR" altLang="en-US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년 이후 </a:t>
            </a:r>
            <a:r>
              <a:rPr lang="en-US" altLang="ko-KR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년마다 연 </a:t>
            </a:r>
            <a:r>
              <a:rPr lang="en-US" altLang="ko-KR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3.0%</a:t>
            </a:r>
            <a:r>
              <a:rPr lang="ko-KR" altLang="en-US" sz="10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씩 상승함을 가정</a:t>
            </a:r>
          </a:p>
        </p:txBody>
      </p:sp>
      <p:graphicFrame>
        <p:nvGraphicFramePr>
          <p:cNvPr id="12" name="내용 개체 틀 8">
            <a:extLst>
              <a:ext uri="{FF2B5EF4-FFF2-40B4-BE49-F238E27FC236}">
                <a16:creationId xmlns:a16="http://schemas.microsoft.com/office/drawing/2014/main" id="{2591EF2C-0C5D-4046-9431-991984ACE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5789119"/>
              </p:ext>
            </p:extLst>
          </p:nvPr>
        </p:nvGraphicFramePr>
        <p:xfrm>
          <a:off x="5744528" y="4150274"/>
          <a:ext cx="3456622" cy="1799678"/>
        </p:xfrm>
        <a:graphic>
          <a:graphicData uri="http://schemas.openxmlformats.org/drawingml/2006/table">
            <a:tbl>
              <a:tblPr firstRow="1" bandRow="1"/>
              <a:tblGrid>
                <a:gridCol w="630085">
                  <a:extLst>
                    <a:ext uri="{9D8B030D-6E8A-4147-A177-3AD203B41FA5}">
                      <a16:colId xmlns:a16="http://schemas.microsoft.com/office/drawing/2014/main" val="1037700360"/>
                    </a:ext>
                  </a:extLst>
                </a:gridCol>
                <a:gridCol w="990235">
                  <a:extLst>
                    <a:ext uri="{9D8B030D-6E8A-4147-A177-3AD203B41FA5}">
                      <a16:colId xmlns:a16="http://schemas.microsoft.com/office/drawing/2014/main" val="4010965728"/>
                    </a:ext>
                  </a:extLst>
                </a:gridCol>
                <a:gridCol w="918151">
                  <a:extLst>
                    <a:ext uri="{9D8B030D-6E8A-4147-A177-3AD203B41FA5}">
                      <a16:colId xmlns:a16="http://schemas.microsoft.com/office/drawing/2014/main" val="3636920272"/>
                    </a:ext>
                  </a:extLst>
                </a:gridCol>
                <a:gridCol w="918151">
                  <a:extLst>
                    <a:ext uri="{9D8B030D-6E8A-4147-A177-3AD203B41FA5}">
                      <a16:colId xmlns:a16="http://schemas.microsoft.com/office/drawing/2014/main" val="2201168310"/>
                    </a:ext>
                  </a:extLst>
                </a:gridCol>
              </a:tblGrid>
              <a:tr h="23947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kern="1200" cap="none" baseline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</a:rPr>
                        <a:t>구분</a:t>
                      </a:r>
                      <a:endParaRPr sz="900" b="0" kern="1200" cap="none" baseline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rial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900" b="0" kern="1200" cap="none" baseline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</a:rPr>
                        <a:t>일반화물</a:t>
                      </a:r>
                      <a:endParaRPr lang="en-GB" sz="900" b="0" kern="1200" cap="none" baseline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900" b="0" kern="1200" cap="none" baseline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</a:rPr>
                        <a:t>외국화물</a:t>
                      </a:r>
                      <a:endParaRPr lang="en-GB" sz="900" b="0" kern="1200" cap="none" baseline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47910"/>
                  </a:ext>
                </a:extLst>
              </a:tr>
              <a:tr h="19502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입고료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출고료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1,800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1,800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9681139"/>
                  </a:ext>
                </a:extLst>
              </a:tr>
              <a:tr h="1950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부가가치작업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9,000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9,000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388062"/>
                  </a:ext>
                </a:extLst>
              </a:tr>
              <a:tr h="1950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운송비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79,200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79,200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9777338"/>
                  </a:ext>
                </a:extLst>
              </a:tr>
              <a:tr h="1950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보관료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30,000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30,000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1478069"/>
                  </a:ext>
                </a:extLst>
              </a:tr>
              <a:tr h="19502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입고료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출고료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4,500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4,500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8837078"/>
                  </a:ext>
                </a:extLst>
              </a:tr>
              <a:tr h="19502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부가가치작업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90,000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90,000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8875769"/>
                  </a:ext>
                </a:extLst>
              </a:tr>
              <a:tr h="1950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운송비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79,200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79,200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9481214"/>
                  </a:ext>
                </a:extLst>
              </a:tr>
              <a:tr h="1950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보관료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15,000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15,000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3513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982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DE064412-2142-4C4E-BF6F-B79C245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707460"/>
              </p:ext>
            </p:extLst>
          </p:nvPr>
        </p:nvGraphicFramePr>
        <p:xfrm>
          <a:off x="560388" y="908050"/>
          <a:ext cx="8785225" cy="5408933"/>
        </p:xfrm>
        <a:graphic>
          <a:graphicData uri="http://schemas.openxmlformats.org/drawingml/2006/table">
            <a:tbl>
              <a:tblPr firstRow="1" bandRow="1"/>
              <a:tblGrid>
                <a:gridCol w="1368276">
                  <a:extLst>
                    <a:ext uri="{9D8B030D-6E8A-4147-A177-3AD203B41FA5}">
                      <a16:colId xmlns:a16="http://schemas.microsoft.com/office/drawing/2014/main" val="205539813"/>
                    </a:ext>
                  </a:extLst>
                </a:gridCol>
                <a:gridCol w="7416949">
                  <a:extLst>
                    <a:ext uri="{9D8B030D-6E8A-4147-A177-3AD203B41FA5}">
                      <a16:colId xmlns:a16="http://schemas.microsoft.com/office/drawing/2014/main" val="4070050361"/>
                    </a:ext>
                  </a:extLst>
                </a:gridCol>
              </a:tblGrid>
              <a:tr h="360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0" indent="0"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주요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9772"/>
                  </a:ext>
                </a:extLst>
              </a:tr>
              <a:tr h="7683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운영비용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  <a:ea typeface="나눔고딕"/>
                        </a:defRPr>
                      </a:lvl9pPr>
                    </a:lstStyle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도급용역비의 경우 익월 지급 가정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매입채무 지급기일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개월 반영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부지임차료의 경우 매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0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년단위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선납 가정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재무제표상 선납비용으로 인식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02255"/>
                  </a:ext>
                </a:extLst>
              </a:tr>
              <a:tr h="768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유형자산구입비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및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감가상각비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건물은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정액 </a:t>
                      </a:r>
                      <a:r>
                        <a:rPr lang="ko-KR" altLang="en-US" sz="10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상각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차량운반구는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정액 </a:t>
                      </a:r>
                      <a:r>
                        <a:rPr lang="ko-KR" altLang="en-US" sz="10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상각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집기비품 및 전산시설은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정액 </a:t>
                      </a:r>
                      <a:r>
                        <a:rPr lang="ko-KR" altLang="en-US" sz="10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상각</a:t>
                      </a:r>
                      <a:endParaRPr lang="ko-KR" altLang="en-US"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건물의 취득금액은 투자비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인수대금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리모델링비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사업성검토비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 22,955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백만원임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961375"/>
                  </a:ext>
                </a:extLst>
              </a:tr>
              <a:tr h="1449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법인세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및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이익잉여금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법인세율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과세대상이익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억원까지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11%, 2~200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억원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22%, 200~3,000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억원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24.2%, 3,000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억원 초과분은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27.5% (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주민세 포함 세율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이월결손금 공제한도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각 사업연도 소득의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60%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이월결손금 공제기간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: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결손금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년간 이월공제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회계상 손익과 세무상 손익이 동일하다고 가정하여 별도의 세무조정사항은 발생하지 않는 것으로 가정함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이익잉여금은 상법에 따라 자본금의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50%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에 달할 때까지 현금배당금의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10%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를 적립하는 이익준비금과 </a:t>
                      </a:r>
                      <a:r>
                        <a:rPr lang="ko-KR" altLang="en-US" sz="10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미처분이익잉여금으로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703654"/>
                  </a:ext>
                </a:extLst>
              </a:tr>
              <a:tr h="1294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지급순위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(Waterfall)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제세공과금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운영비용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대체투자비 포함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선순위대출금의 이자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선순위대출금의 원금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출자자들에 대한 배당금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462799"/>
                  </a:ext>
                </a:extLst>
              </a:tr>
              <a:tr h="768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배당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선순위차입금 상환종료 후 출자자 배당 가능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배당금은 차년도 지출 예정인 대체투자비 금액의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50%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를 차감한 배당가능현금을 </a:t>
                      </a:r>
                      <a:r>
                        <a:rPr lang="en-US" altLang="ko-KR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100% </a:t>
                      </a:r>
                      <a:r>
                        <a:rPr lang="ko-KR" altLang="en-US"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지급하는 것으로 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618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2664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추정 재무제표</a:t>
            </a:r>
          </a:p>
        </p:txBody>
      </p:sp>
    </p:spTree>
    <p:extLst>
      <p:ext uri="{BB962C8B-B14F-4D97-AF65-F5344CB8AC3E}">
        <p14:creationId xmlns:p14="http://schemas.microsoft.com/office/powerpoint/2010/main" val="3171630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2664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추정 재무제표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908050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추정 손익계산서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7AC6E37-8D8C-1093-0487-221A49B7B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086117"/>
              </p:ext>
            </p:extLst>
          </p:nvPr>
        </p:nvGraphicFramePr>
        <p:xfrm>
          <a:off x="553519" y="1268413"/>
          <a:ext cx="8792091" cy="2453580"/>
        </p:xfrm>
        <a:graphic>
          <a:graphicData uri="http://schemas.openxmlformats.org/drawingml/2006/table">
            <a:tbl>
              <a:tblPr/>
              <a:tblGrid>
                <a:gridCol w="1288045">
                  <a:extLst>
                    <a:ext uri="{9D8B030D-6E8A-4147-A177-3AD203B41FA5}">
                      <a16:colId xmlns:a16="http://schemas.microsoft.com/office/drawing/2014/main" val="284531481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1576167326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3469663003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452172588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2149885910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3953263560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1360844421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176694028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2068232317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3916646808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1792060980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3400667250"/>
                    </a:ext>
                  </a:extLst>
                </a:gridCol>
              </a:tblGrid>
              <a:tr h="13631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　</a:t>
                      </a:r>
                      <a:r>
                        <a:rPr lang="ko-KR" altLang="en-US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 분</a:t>
                      </a:r>
                      <a:endParaRPr lang="ko-KR" altLang="en-GB" sz="85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합계</a:t>
                      </a:r>
                      <a:endParaRPr lang="en-GB" altLang="ko-KR" sz="85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2023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2024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2025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2026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2027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2028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2029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2030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2031</a:t>
                      </a:r>
                      <a:endParaRPr lang="en-GB" altLang="ko-KR" sz="85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2032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59648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운영수입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661,124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7,703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9,629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10,014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10,711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10,711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10,711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11,032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11,032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11,032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11,363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2155554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</a:t>
                      </a:r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258,921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3,064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3,808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3,939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4,448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1723249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</a:t>
                      </a:r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333,388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4,811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5,029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5,403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5,403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5,403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5,565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5,565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5,565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5902237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야드시설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68,815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811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1,148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2574586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운영비용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539,167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7,099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8,530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8,630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8,844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8,908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8,975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9,102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9,168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9,236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9,366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122929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인건비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85,556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1,126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1,351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1,351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1,378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1,392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1,406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1,420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1,434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9804437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제경비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188,036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2,876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2,892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2,907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2,980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2,995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3,012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3,087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276383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지급임차료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9,461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5950407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도급용역비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224,007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2,948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3,537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3,537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3,573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3,609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3,645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3,681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3,718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3,755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9164802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감가상각비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32,108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721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240323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영업이익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121,957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605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1,099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1,383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1,867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1,803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1,736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1,930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1,864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1,796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1,997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685480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영업외수익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041275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영업외비용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9,870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1,005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796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638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552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823306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이자비용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9,870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1,005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796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638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552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64582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법인세차감전순이익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112,086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(354)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59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343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862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864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866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1,134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1,145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1,158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1,444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2289783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법인세비용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23,963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143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655214"/>
                  </a:ext>
                </a:extLst>
              </a:tr>
              <a:tr h="1363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당기순이익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88,123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(354)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56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328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719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696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698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907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925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1,149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65434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65D2A27-F17E-E854-5ABD-3CADDC5E6AAE}"/>
              </a:ext>
            </a:extLst>
          </p:cNvPr>
          <p:cNvSpPr txBox="1"/>
          <p:nvPr/>
        </p:nvSpPr>
        <p:spPr>
          <a:xfrm>
            <a:off x="8328765" y="1102620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DE11C1-D271-FDB9-CA51-4A4908C94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91072"/>
              </p:ext>
            </p:extLst>
          </p:nvPr>
        </p:nvGraphicFramePr>
        <p:xfrm>
          <a:off x="553519" y="3789040"/>
          <a:ext cx="8783919" cy="2628628"/>
        </p:xfrm>
        <a:graphic>
          <a:graphicData uri="http://schemas.openxmlformats.org/drawingml/2006/table">
            <a:tbl>
              <a:tblPr/>
              <a:tblGrid>
                <a:gridCol w="1303137">
                  <a:extLst>
                    <a:ext uri="{9D8B030D-6E8A-4147-A177-3AD203B41FA5}">
                      <a16:colId xmlns:a16="http://schemas.microsoft.com/office/drawing/2014/main" val="28453148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1576167326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3469663003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452172588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149885910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3953263560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136084442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176694028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68232317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3916646808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1792060980"/>
                    </a:ext>
                  </a:extLst>
                </a:gridCol>
                <a:gridCol w="693394">
                  <a:extLst>
                    <a:ext uri="{9D8B030D-6E8A-4147-A177-3AD203B41FA5}">
                      <a16:colId xmlns:a16="http://schemas.microsoft.com/office/drawing/2014/main" val="3145787495"/>
                    </a:ext>
                  </a:extLst>
                </a:gridCol>
                <a:gridCol w="693394">
                  <a:extLst>
                    <a:ext uri="{9D8B030D-6E8A-4147-A177-3AD203B41FA5}">
                      <a16:colId xmlns:a16="http://schemas.microsoft.com/office/drawing/2014/main" val="212438901"/>
                    </a:ext>
                  </a:extLst>
                </a:gridCol>
                <a:gridCol w="693394">
                  <a:extLst>
                    <a:ext uri="{9D8B030D-6E8A-4147-A177-3AD203B41FA5}">
                      <a16:colId xmlns:a16="http://schemas.microsoft.com/office/drawing/2014/main" val="3583688952"/>
                    </a:ext>
                  </a:extLst>
                </a:gridCol>
              </a:tblGrid>
              <a:tr h="13957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　</a:t>
                      </a:r>
                      <a:r>
                        <a:rPr lang="ko-KR" altLang="en-US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 분</a:t>
                      </a:r>
                      <a:endParaRPr lang="ko-KR" altLang="en-GB" sz="85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2033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2034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2035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2036</a:t>
                      </a:r>
                      <a:endParaRPr lang="en-GB" altLang="ko-KR" sz="85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2037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2038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2039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2040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2041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2042</a:t>
                      </a: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`43~`52 </a:t>
                      </a:r>
                      <a:r>
                        <a:rPr lang="ko-KR" altLang="en-US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합계</a:t>
                      </a:r>
                      <a:endParaRPr lang="en-US" altLang="ko-KR" sz="85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`53~`62 </a:t>
                      </a:r>
                      <a:r>
                        <a:rPr lang="ko-KR" altLang="en-US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합계</a:t>
                      </a:r>
                      <a:endParaRPr lang="en-GB" altLang="ko-KR" sz="85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`63~`73 </a:t>
                      </a:r>
                      <a:r>
                        <a:rPr lang="ko-KR" altLang="en-US" sz="85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합계</a:t>
                      </a:r>
                      <a:endParaRPr lang="en-GB" altLang="ko-KR" sz="85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59648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운영수입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11,363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11,363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11,704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11,704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11,704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12,055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12,055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12,055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12,417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12,417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131,007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144,856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147,216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2155554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</a:t>
                      </a:r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4,448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4,448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4,582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4,582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4,582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4,861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4,861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51,289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56,708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57,633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1723249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</a:t>
                      </a:r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5,904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5,904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5,904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6,081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6,081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6,081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6,264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6,264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66,090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73,074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74,267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5902237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야드시설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1,254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1,292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1,292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13,634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15,074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15,319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2574586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운영비용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9,437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9,508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9,642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9,714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9,786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9,949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10,028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10,103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10,247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10,323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108,989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113,170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118,435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122929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인건비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1,478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1,492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1,507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1,538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1,553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1,584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16,908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18,676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19,023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9804437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제경비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3,103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3,121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3,198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3,216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3,234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3,314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3,333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3,352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3,435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3,455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36,909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41,735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43,921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276383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지급임차료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1,882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2,008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1,977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5950407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도급용역비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3,831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3,908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3,947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3,986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4,026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4,066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4,107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4,148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4,189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44,270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48,901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49,805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9164802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감가상각비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9,023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1,847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3,710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240323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영업이익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1,926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1,855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2,062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1,990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1,918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2,106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2,027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1,952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2,170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2,093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22,018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31,687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28,781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685480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영업외수익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041275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영업외비용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462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823306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이자비용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462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64582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법인세차감전순이익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1,463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1,488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1,794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1,828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1,866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2,106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2,027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1,952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2,170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2,093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22,018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31,687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28,781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2289783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법인세비용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424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455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4,625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</a:t>
                      </a:r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6,750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6,490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655214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당기순이익</a:t>
                      </a:r>
                      <a:endParaRPr lang="ko-KR" altLang="en-GB" sz="85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1,163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1,182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1,421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1,447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1,477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1,665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1,603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1,545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1,715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1,655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17,395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24,936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 </a:t>
                      </a:r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22,292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65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79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9AEC6E3-9CC9-4401-A3F6-18C846047944}"/>
              </a:ext>
            </a:extLst>
          </p:cNvPr>
          <p:cNvSpPr/>
          <p:nvPr/>
        </p:nvSpPr>
        <p:spPr>
          <a:xfrm>
            <a:off x="560388" y="6337077"/>
            <a:ext cx="5370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상기 펀드 개요는 실제 투자과정에서 일부 변경될 수 있음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상기 목표 수익률은 미래의 수익을 보장하지 않으며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향후 시장상황에 따라 변동될 수 있음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1CE07-0C31-C4BE-2331-E674019A5E0E}"/>
              </a:ext>
            </a:extLst>
          </p:cNvPr>
          <p:cNvSpPr txBox="1"/>
          <p:nvPr/>
        </p:nvSpPr>
        <p:spPr>
          <a:xfrm>
            <a:off x="4033228" y="8498"/>
            <a:ext cx="20617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펀드 개요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39D2193-7F17-72C1-3107-5B87A74DB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9F4CF1DB-00CF-7067-9436-970F9117E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278394"/>
              </p:ext>
            </p:extLst>
          </p:nvPr>
        </p:nvGraphicFramePr>
        <p:xfrm>
          <a:off x="560388" y="908049"/>
          <a:ext cx="8785225" cy="53834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  <a:tabLst>
                          <a:tab pos="401955" algn="l"/>
                        </a:tabLst>
                      </a:pPr>
                      <a:r>
                        <a:rPr sz="1000" b="0" spc="-50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구</a:t>
                      </a:r>
                      <a:r>
                        <a:rPr sz="1000" b="0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	</a:t>
                      </a:r>
                      <a:r>
                        <a:rPr sz="1000" b="0" spc="-50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분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  <a:tabLst>
                          <a:tab pos="337820" algn="l"/>
                        </a:tabLst>
                      </a:pPr>
                      <a:r>
                        <a:rPr sz="1000" b="0" spc="-50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내</a:t>
                      </a:r>
                      <a:r>
                        <a:rPr sz="1000" b="0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	</a:t>
                      </a:r>
                      <a:r>
                        <a:rPr sz="1000" b="0" spc="-50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용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87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펀</a:t>
                      </a:r>
                      <a:r>
                        <a:rPr sz="1000" b="0" spc="434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드</a:t>
                      </a:r>
                      <a:r>
                        <a:rPr sz="1000" b="0" spc="43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5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명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85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〮 </a:t>
                      </a:r>
                      <a:r>
                        <a:rPr lang="ko-KR" altLang="en-US" sz="1500" b="0" baseline="2777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앤도버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 </a:t>
                      </a:r>
                      <a:r>
                        <a:rPr lang="ko-KR" altLang="en-US" sz="1500" b="0" baseline="2777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부산신항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 동방물류센터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(DBLC)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일반사모투자신탁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1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호</a:t>
                      </a:r>
                      <a:endParaRPr lang="en-US" altLang="ko-KR"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87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펀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드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유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5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형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85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+mn-ea"/>
                          <a:cs typeface="Dotum"/>
                        </a:rPr>
                        <a:t>〮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일반사모투자신탁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,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사모형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,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단위형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,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폐쇄형</a:t>
                      </a:r>
                      <a:endParaRPr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87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모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집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금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5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액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85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+mn-ea"/>
                          <a:cs typeface="Dotum"/>
                        </a:rPr>
                        <a:t>〮 </a:t>
                      </a:r>
                      <a:r>
                        <a:rPr 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200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억 원 내외</a:t>
                      </a:r>
                      <a:endParaRPr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287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lang="ko-KR" altLang="en-US" sz="1000" b="0" spc="-1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펀드설정예정일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85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+mn-ea"/>
                          <a:cs typeface="Dotum"/>
                        </a:rPr>
                        <a:t>〮 </a:t>
                      </a:r>
                      <a:r>
                        <a:rPr 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2023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년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3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월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[28]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일 예정</a:t>
                      </a:r>
                      <a:endParaRPr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916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운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용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기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5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간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85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+mn-ea"/>
                          <a:cs typeface="Dotum"/>
                        </a:rPr>
                        <a:t>〮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투자신탁 최초 설정일로부터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[15]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년 내외</a:t>
                      </a:r>
                      <a:endParaRPr lang="en-US" altLang="ko-KR"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  <a:p>
                      <a:pPr marL="182880" indent="0">
                        <a:lnSpc>
                          <a:spcPct val="50000"/>
                        </a:lnSpc>
                        <a:spcBef>
                          <a:spcPts val="585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 ※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단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, Put/call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옵션에 따라 조기상환 가능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 </a:t>
                      </a:r>
                      <a:endParaRPr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584">
                <a:tc>
                  <a:txBody>
                    <a:bodyPr/>
                    <a:lstStyle/>
                    <a:p>
                      <a:pPr marL="1905" algn="dist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주요</a:t>
                      </a:r>
                      <a:r>
                        <a:rPr sz="1000" b="0" spc="3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2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투자대상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85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+mn-ea"/>
                          <a:cs typeface="Dotum"/>
                        </a:rPr>
                        <a:t>〮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기 사용 중인 제조시설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(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공장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)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 인수 대금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(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물류센터로 용도변경 예정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)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  </a:t>
                      </a:r>
                      <a:endParaRPr lang="en-US" altLang="ko-KR"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287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000" b="0" spc="-1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최소가입금액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90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+mn-ea"/>
                          <a:cs typeface="Dotum"/>
                        </a:rPr>
                        <a:t>〮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3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억원 이상</a:t>
                      </a:r>
                      <a:endParaRPr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8637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ko-KR" altLang="en-US"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목표수익률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90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+mn-ea"/>
                          <a:cs typeface="Dotum"/>
                        </a:rPr>
                        <a:t>〮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1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종 수익권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: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 적용금리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(3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개월단위 변동금리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)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 분배</a:t>
                      </a:r>
                      <a:endParaRPr lang="en-US" altLang="ko-KR"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  <a:p>
                      <a:pPr marL="18288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59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>
                          <a:tab pos="354330" algn="l"/>
                        </a:tabLst>
                        <a:defRPr/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+mn-ea"/>
                          <a:cs typeface="Dotum"/>
                        </a:rPr>
                        <a:t>〮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2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종 수익권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: 1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종 수익권자 분배 후 잔여이익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8287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이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익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분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5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배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90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+mn-ea"/>
                          <a:cs typeface="Dotum"/>
                        </a:rPr>
                        <a:t>〮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투자신탁의 최초설정일로부터 매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3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개월</a:t>
                      </a:r>
                      <a:endParaRPr lang="en-US" altLang="ko-KR"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90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+mn-ea"/>
                          <a:cs typeface="Dotum"/>
                        </a:rPr>
                        <a:t>〮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원금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: 3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년 거치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, 12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년 원리금 균등상환방식</a:t>
                      </a:r>
                      <a:endParaRPr lang="en-US" altLang="ko-KR"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874934"/>
                  </a:ext>
                </a:extLst>
              </a:tr>
              <a:tr h="589534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신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탁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1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보</a:t>
                      </a:r>
                      <a:r>
                        <a:rPr sz="1000" b="0" spc="4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5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수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90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맑은 고딕" panose="020B0503020000020004" pitchFamily="50" charset="-127"/>
                          <a:ea typeface="+mn-ea"/>
                          <a:cs typeface="Dotum"/>
                        </a:rPr>
                        <a:t>〮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연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[30]bp </a:t>
                      </a:r>
                      <a:endParaRPr lang="ko-KR" altLang="en-US"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90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 (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운용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: [**]bp,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판매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: [**]bp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이내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,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신탁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: [**]bp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이내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,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사무관리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: [**]bp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이내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)</a:t>
                      </a:r>
                      <a:endParaRPr lang="ko-KR" altLang="en-US"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8287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관</a:t>
                      </a:r>
                      <a:r>
                        <a:rPr sz="1000" b="0" spc="434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계</a:t>
                      </a:r>
                      <a:r>
                        <a:rPr sz="1000" b="0" spc="434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 </a:t>
                      </a:r>
                      <a:r>
                        <a:rPr sz="1000" b="0" spc="-6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dobe Gothic Std B"/>
                        </a:rPr>
                        <a:t>사</a:t>
                      </a:r>
                      <a:endParaRPr sz="10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dobe Gothic Std 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0">
                        <a:lnSpc>
                          <a:spcPct val="100000"/>
                        </a:lnSpc>
                        <a:spcBef>
                          <a:spcPts val="590"/>
                        </a:spcBef>
                        <a:buFont typeface="Arial"/>
                        <a:buNone/>
                        <a:tabLst>
                          <a:tab pos="354330" algn="l"/>
                        </a:tabLst>
                      </a:pP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판매회사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: [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유진투자증권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]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｜ 신탁업자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: [NH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투자증권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] 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｜ 사무관리회사 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: [</a:t>
                      </a:r>
                      <a:r>
                        <a:rPr lang="ko-KR" altLang="en-US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하나펀드서비스</a:t>
                      </a:r>
                      <a:r>
                        <a:rPr lang="en-US" altLang="ko-KR" sz="1500" b="0" baseline="2777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Dotum"/>
                        </a:rPr>
                        <a:t>]</a:t>
                      </a:r>
                      <a:endParaRPr sz="1500" b="0" baseline="2777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Dot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9C9E2A7B-DFCE-E28A-A274-6AB2A76AD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113257"/>
              </p:ext>
            </p:extLst>
          </p:nvPr>
        </p:nvGraphicFramePr>
        <p:xfrm>
          <a:off x="6033120" y="1268412"/>
          <a:ext cx="3270931" cy="2088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432">
                  <a:extLst>
                    <a:ext uri="{9D8B030D-6E8A-4147-A177-3AD203B41FA5}">
                      <a16:colId xmlns:a16="http://schemas.microsoft.com/office/drawing/2014/main" val="1478544838"/>
                    </a:ext>
                  </a:extLst>
                </a:gridCol>
                <a:gridCol w="1006600">
                  <a:extLst>
                    <a:ext uri="{9D8B030D-6E8A-4147-A177-3AD203B41FA5}">
                      <a16:colId xmlns:a16="http://schemas.microsoft.com/office/drawing/2014/main" val="116851732"/>
                    </a:ext>
                  </a:extLst>
                </a:gridCol>
                <a:gridCol w="1668899">
                  <a:extLst>
                    <a:ext uri="{9D8B030D-6E8A-4147-A177-3AD203B41FA5}">
                      <a16:colId xmlns:a16="http://schemas.microsoft.com/office/drawing/2014/main" val="2771455998"/>
                    </a:ext>
                  </a:extLst>
                </a:gridCol>
              </a:tblGrid>
              <a:tr h="383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위험등급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분류기준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796022"/>
                  </a:ext>
                </a:extLst>
              </a:tr>
              <a:tr h="284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DE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매우 높은 위험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앤도버자산운용㈜은</a:t>
                      </a:r>
                      <a:r>
                        <a:rPr lang="ko-KR" altLang="en-US" sz="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투자신탁의 투자대상 자산의 종류 및 위험도 등을 감안하여 </a:t>
                      </a:r>
                      <a:r>
                        <a:rPr lang="en-US" altLang="ko-KR" sz="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</a:t>
                      </a:r>
                      <a:r>
                        <a:rPr lang="ko-KR" altLang="en-US" sz="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등급으로 분류하였습니다</a:t>
                      </a:r>
                      <a:r>
                        <a:rPr lang="en-US" altLang="ko-KR" sz="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8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펀드의 위험등급은 운용실적</a:t>
                      </a:r>
                      <a:r>
                        <a:rPr lang="en-US" altLang="ko-KR" sz="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시장 상황 등에 따라 변경될 수 있다는 점을 유의하여 투자판단을 하시기 바랍니다</a:t>
                      </a:r>
                      <a:r>
                        <a:rPr lang="en-US" altLang="ko-KR" sz="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944543"/>
                  </a:ext>
                </a:extLst>
              </a:tr>
              <a:tr h="284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A80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E3A80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높은 위험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5775"/>
                  </a:ext>
                </a:extLst>
              </a:tr>
              <a:tr h="284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C5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rgbClr val="94C52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다소 높은 위험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38098"/>
                  </a:ext>
                </a:extLst>
              </a:tr>
              <a:tr h="284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B0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34B0CD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보통 위험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020249"/>
                  </a:ext>
                </a:extLst>
              </a:tr>
              <a:tr h="284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205699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낮은 위험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581868"/>
                  </a:ext>
                </a:extLst>
              </a:tr>
              <a:tr h="284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33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46338E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매우 낮은 위험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233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430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2664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추정 재무제표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908050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추정 재무상태표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7AC6E37-8D8C-1093-0487-221A49B7B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047814"/>
              </p:ext>
            </p:extLst>
          </p:nvPr>
        </p:nvGraphicFramePr>
        <p:xfrm>
          <a:off x="553519" y="1268413"/>
          <a:ext cx="8792093" cy="5040312"/>
        </p:xfrm>
        <a:graphic>
          <a:graphicData uri="http://schemas.openxmlformats.org/drawingml/2006/table">
            <a:tbl>
              <a:tblPr/>
              <a:tblGrid>
                <a:gridCol w="1519161">
                  <a:extLst>
                    <a:ext uri="{9D8B030D-6E8A-4147-A177-3AD203B41FA5}">
                      <a16:colId xmlns:a16="http://schemas.microsoft.com/office/drawing/2014/main" val="284531481"/>
                    </a:ext>
                  </a:extLst>
                </a:gridCol>
                <a:gridCol w="718268">
                  <a:extLst>
                    <a:ext uri="{9D8B030D-6E8A-4147-A177-3AD203B41FA5}">
                      <a16:colId xmlns:a16="http://schemas.microsoft.com/office/drawing/2014/main" val="3469663003"/>
                    </a:ext>
                  </a:extLst>
                </a:gridCol>
                <a:gridCol w="728296">
                  <a:extLst>
                    <a:ext uri="{9D8B030D-6E8A-4147-A177-3AD203B41FA5}">
                      <a16:colId xmlns:a16="http://schemas.microsoft.com/office/drawing/2014/main" val="452172588"/>
                    </a:ext>
                  </a:extLst>
                </a:gridCol>
                <a:gridCol w="728296">
                  <a:extLst>
                    <a:ext uri="{9D8B030D-6E8A-4147-A177-3AD203B41FA5}">
                      <a16:colId xmlns:a16="http://schemas.microsoft.com/office/drawing/2014/main" val="2149885910"/>
                    </a:ext>
                  </a:extLst>
                </a:gridCol>
                <a:gridCol w="728296">
                  <a:extLst>
                    <a:ext uri="{9D8B030D-6E8A-4147-A177-3AD203B41FA5}">
                      <a16:colId xmlns:a16="http://schemas.microsoft.com/office/drawing/2014/main" val="3953263560"/>
                    </a:ext>
                  </a:extLst>
                </a:gridCol>
                <a:gridCol w="728296">
                  <a:extLst>
                    <a:ext uri="{9D8B030D-6E8A-4147-A177-3AD203B41FA5}">
                      <a16:colId xmlns:a16="http://schemas.microsoft.com/office/drawing/2014/main" val="1360844421"/>
                    </a:ext>
                  </a:extLst>
                </a:gridCol>
                <a:gridCol w="728296">
                  <a:extLst>
                    <a:ext uri="{9D8B030D-6E8A-4147-A177-3AD203B41FA5}">
                      <a16:colId xmlns:a16="http://schemas.microsoft.com/office/drawing/2014/main" val="176694028"/>
                    </a:ext>
                  </a:extLst>
                </a:gridCol>
                <a:gridCol w="728296">
                  <a:extLst>
                    <a:ext uri="{9D8B030D-6E8A-4147-A177-3AD203B41FA5}">
                      <a16:colId xmlns:a16="http://schemas.microsoft.com/office/drawing/2014/main" val="2068232317"/>
                    </a:ext>
                  </a:extLst>
                </a:gridCol>
                <a:gridCol w="728296">
                  <a:extLst>
                    <a:ext uri="{9D8B030D-6E8A-4147-A177-3AD203B41FA5}">
                      <a16:colId xmlns:a16="http://schemas.microsoft.com/office/drawing/2014/main" val="3916646808"/>
                    </a:ext>
                  </a:extLst>
                </a:gridCol>
                <a:gridCol w="728296">
                  <a:extLst>
                    <a:ext uri="{9D8B030D-6E8A-4147-A177-3AD203B41FA5}">
                      <a16:colId xmlns:a16="http://schemas.microsoft.com/office/drawing/2014/main" val="1792060980"/>
                    </a:ext>
                  </a:extLst>
                </a:gridCol>
                <a:gridCol w="728296">
                  <a:extLst>
                    <a:ext uri="{9D8B030D-6E8A-4147-A177-3AD203B41FA5}">
                      <a16:colId xmlns:a16="http://schemas.microsoft.com/office/drawing/2014/main" val="3400667250"/>
                    </a:ext>
                  </a:extLst>
                </a:gridCol>
              </a:tblGrid>
              <a:tr h="2100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　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 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59648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유동자산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2,387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4,063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4,340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5,056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5,242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5,626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2155554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현금및현금성자산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1,558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2,731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3,143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3,420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3,498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3,853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4,109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4,294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4,650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1723249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매출채권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802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834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947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5902237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선납임대료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2574586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비유동자산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23,631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22,765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21,900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21,035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20,169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19,411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18,543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17,676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16,808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15,941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122929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건물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22,492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21,721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20,950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20,179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19,408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18,637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17,865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17,094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16,323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15,552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9804437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 유형자산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1,139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856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762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774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678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276383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자산총계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25,093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25,153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25,493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25,097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24,509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23,829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23,343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22,732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22,050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21,566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5950407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유동부채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1,724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1,909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2,058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2,184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2,473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9164802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매입채무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240323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유동선선순위차입금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1,235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1,518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1,599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1,683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1,773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685480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미지급이자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144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041275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미지급법인세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143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823306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비유동부채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18,765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17,465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16,096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14,654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13,136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11,538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9,854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8,082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64582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선순위차입금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18,765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17,465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16,096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14,654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13,136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11,538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9,854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8,082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2289783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부채총계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20,474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20,476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20,489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19,374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18,090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16,713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15,320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13,794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12,187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10,554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655214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654344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1388208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자본잉여금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2098450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이익준비금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2451294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미처분이익잉여금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(354)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(298)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724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2,117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3,023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3,938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4,864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6,012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870728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자본조정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(26)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(26)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(26)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7236684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자본총계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4,620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4,676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5,004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5,724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6,419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7,117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8,023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8,938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9,864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11,012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27233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65D2A27-F17E-E854-5ABD-3CADDC5E6AAE}"/>
              </a:ext>
            </a:extLst>
          </p:cNvPr>
          <p:cNvSpPr txBox="1"/>
          <p:nvPr/>
        </p:nvSpPr>
        <p:spPr>
          <a:xfrm>
            <a:off x="8328765" y="1113008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042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2664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추정 재무제표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902299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추정 현금흐름표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7AC6E37-8D8C-1093-0487-221A49B7B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788186"/>
              </p:ext>
            </p:extLst>
          </p:nvPr>
        </p:nvGraphicFramePr>
        <p:xfrm>
          <a:off x="553519" y="1268413"/>
          <a:ext cx="8792089" cy="4681535"/>
        </p:xfrm>
        <a:graphic>
          <a:graphicData uri="http://schemas.openxmlformats.org/drawingml/2006/table">
            <a:tbl>
              <a:tblPr/>
              <a:tblGrid>
                <a:gridCol w="2023217">
                  <a:extLst>
                    <a:ext uri="{9D8B030D-6E8A-4147-A177-3AD203B41FA5}">
                      <a16:colId xmlns:a16="http://schemas.microsoft.com/office/drawing/2014/main" val="284531481"/>
                    </a:ext>
                  </a:extLst>
                </a:gridCol>
                <a:gridCol w="615352">
                  <a:extLst>
                    <a:ext uri="{9D8B030D-6E8A-4147-A177-3AD203B41FA5}">
                      <a16:colId xmlns:a16="http://schemas.microsoft.com/office/drawing/2014/main" val="1475583855"/>
                    </a:ext>
                  </a:extLst>
                </a:gridCol>
                <a:gridCol w="615352">
                  <a:extLst>
                    <a:ext uri="{9D8B030D-6E8A-4147-A177-3AD203B41FA5}">
                      <a16:colId xmlns:a16="http://schemas.microsoft.com/office/drawing/2014/main" val="3469663003"/>
                    </a:ext>
                  </a:extLst>
                </a:gridCol>
                <a:gridCol w="615352">
                  <a:extLst>
                    <a:ext uri="{9D8B030D-6E8A-4147-A177-3AD203B41FA5}">
                      <a16:colId xmlns:a16="http://schemas.microsoft.com/office/drawing/2014/main" val="452172588"/>
                    </a:ext>
                  </a:extLst>
                </a:gridCol>
                <a:gridCol w="615352">
                  <a:extLst>
                    <a:ext uri="{9D8B030D-6E8A-4147-A177-3AD203B41FA5}">
                      <a16:colId xmlns:a16="http://schemas.microsoft.com/office/drawing/2014/main" val="2149885910"/>
                    </a:ext>
                  </a:extLst>
                </a:gridCol>
                <a:gridCol w="615352">
                  <a:extLst>
                    <a:ext uri="{9D8B030D-6E8A-4147-A177-3AD203B41FA5}">
                      <a16:colId xmlns:a16="http://schemas.microsoft.com/office/drawing/2014/main" val="3953263560"/>
                    </a:ext>
                  </a:extLst>
                </a:gridCol>
                <a:gridCol w="615352">
                  <a:extLst>
                    <a:ext uri="{9D8B030D-6E8A-4147-A177-3AD203B41FA5}">
                      <a16:colId xmlns:a16="http://schemas.microsoft.com/office/drawing/2014/main" val="1360844421"/>
                    </a:ext>
                  </a:extLst>
                </a:gridCol>
                <a:gridCol w="615352">
                  <a:extLst>
                    <a:ext uri="{9D8B030D-6E8A-4147-A177-3AD203B41FA5}">
                      <a16:colId xmlns:a16="http://schemas.microsoft.com/office/drawing/2014/main" val="176694028"/>
                    </a:ext>
                  </a:extLst>
                </a:gridCol>
                <a:gridCol w="615352">
                  <a:extLst>
                    <a:ext uri="{9D8B030D-6E8A-4147-A177-3AD203B41FA5}">
                      <a16:colId xmlns:a16="http://schemas.microsoft.com/office/drawing/2014/main" val="2068232317"/>
                    </a:ext>
                  </a:extLst>
                </a:gridCol>
                <a:gridCol w="615352">
                  <a:extLst>
                    <a:ext uri="{9D8B030D-6E8A-4147-A177-3AD203B41FA5}">
                      <a16:colId xmlns:a16="http://schemas.microsoft.com/office/drawing/2014/main" val="3916646808"/>
                    </a:ext>
                  </a:extLst>
                </a:gridCol>
                <a:gridCol w="615352">
                  <a:extLst>
                    <a:ext uri="{9D8B030D-6E8A-4147-A177-3AD203B41FA5}">
                      <a16:colId xmlns:a16="http://schemas.microsoft.com/office/drawing/2014/main" val="1792060980"/>
                    </a:ext>
                  </a:extLst>
                </a:gridCol>
                <a:gridCol w="615352">
                  <a:extLst>
                    <a:ext uri="{9D8B030D-6E8A-4147-A177-3AD203B41FA5}">
                      <a16:colId xmlns:a16="http://schemas.microsoft.com/office/drawing/2014/main" val="3400667250"/>
                    </a:ext>
                  </a:extLst>
                </a:gridCol>
              </a:tblGrid>
              <a:tr h="2035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　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 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59648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영업활동으로 인한 현금흐름 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120,231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892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1,174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1,646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1,578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1,555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1,796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1,774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1,784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2,039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155554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영업활동으로 인한 현금유입 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661,124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6,933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9,597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9,982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10,653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10,711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10,711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11,005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11,032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11,032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11,335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1723249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운영수입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661,124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6,933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9,597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9,982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10,653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10,711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10,711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11,005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11,032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11,032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11,335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5902237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영업활동으로 인한 현금유출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540,893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6,890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8,704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8,808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9,007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9,133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9,155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9,209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9,258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9,248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9,296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2574586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운영비용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507,060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6,110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7,664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7,766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7,975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8,040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8,105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8,231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8,298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8,366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8,496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122929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이자비용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9,870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951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882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809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733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652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567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9804437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법인세비용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23,963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143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276383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투자활동으로 인한 현금흐름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(32,134)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(24,378)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(108)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950407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투자활동으로 인한 현금유입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9164802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투자활동으로 인한 현금유출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32,134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24,378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240323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투자비</a:t>
                      </a:r>
                      <a:r>
                        <a:rPr lang="ko-KR" altLang="en-US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</a:t>
                      </a:r>
                      <a:r>
                        <a:rPr lang="en-US" altLang="ko-KR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GB" sz="10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23,161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23,161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685480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유형자산구입비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8,973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041275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재무활동으로 인한 현금흐름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(88,097)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(1,235)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(1,300)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(1,369)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(1,442)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(1,518)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(1,599)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(1,683)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823306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재무활동으로 인한 현금유입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64582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자본금의 증가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2289783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선순위차입금의 증가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655214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재무활동으로 인한 현금유출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113,097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1,235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1,518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1,599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1,683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654344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선순위차입금의 상환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20,000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1,235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1,300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1,518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1,599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1,683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1388208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배당금의 지급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93,097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2098450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현금의 증감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665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892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1,174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411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277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78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355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256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185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356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51294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기초현금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665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1,558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2,731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3,143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3,420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3,498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3,853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4,109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4,294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870728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기말현금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　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665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1,558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2,731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3,143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3,420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3,498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3,853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4,109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4,294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4,650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723668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65D2A27-F17E-E854-5ABD-3CADDC5E6AAE}"/>
              </a:ext>
            </a:extLst>
          </p:cNvPr>
          <p:cNvSpPr txBox="1"/>
          <p:nvPr/>
        </p:nvSpPr>
        <p:spPr>
          <a:xfrm>
            <a:off x="8328765" y="1114978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BB785-89B2-C038-C11D-B1750E0699E0}"/>
              </a:ext>
            </a:extLst>
          </p:cNvPr>
          <p:cNvSpPr txBox="1"/>
          <p:nvPr/>
        </p:nvSpPr>
        <p:spPr>
          <a:xfrm>
            <a:off x="632520" y="6021288"/>
            <a:ext cx="906496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투자비는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2023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분기에 지출될 예정이며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인수대금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19,580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spc="-7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리모델링비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3,155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사업성검토비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400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창업비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신주발행비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24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백만원으로 구성됨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900" spc="-7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965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908052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추정 현금흐름표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7AC6E37-8D8C-1093-0487-221A49B7B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04955"/>
              </p:ext>
            </p:extLst>
          </p:nvPr>
        </p:nvGraphicFramePr>
        <p:xfrm>
          <a:off x="553519" y="1268413"/>
          <a:ext cx="8798961" cy="4681535"/>
        </p:xfrm>
        <a:graphic>
          <a:graphicData uri="http://schemas.openxmlformats.org/drawingml/2006/table">
            <a:tbl>
              <a:tblPr/>
              <a:tblGrid>
                <a:gridCol w="2023599">
                  <a:extLst>
                    <a:ext uri="{9D8B030D-6E8A-4147-A177-3AD203B41FA5}">
                      <a16:colId xmlns:a16="http://schemas.microsoft.com/office/drawing/2014/main" val="284531481"/>
                    </a:ext>
                  </a:extLst>
                </a:gridCol>
                <a:gridCol w="766153">
                  <a:extLst>
                    <a:ext uri="{9D8B030D-6E8A-4147-A177-3AD203B41FA5}">
                      <a16:colId xmlns:a16="http://schemas.microsoft.com/office/drawing/2014/main" val="1475583855"/>
                    </a:ext>
                  </a:extLst>
                </a:gridCol>
                <a:gridCol w="659505">
                  <a:extLst>
                    <a:ext uri="{9D8B030D-6E8A-4147-A177-3AD203B41FA5}">
                      <a16:colId xmlns:a16="http://schemas.microsoft.com/office/drawing/2014/main" val="3469663003"/>
                    </a:ext>
                  </a:extLst>
                </a:gridCol>
                <a:gridCol w="668713">
                  <a:extLst>
                    <a:ext uri="{9D8B030D-6E8A-4147-A177-3AD203B41FA5}">
                      <a16:colId xmlns:a16="http://schemas.microsoft.com/office/drawing/2014/main" val="452172588"/>
                    </a:ext>
                  </a:extLst>
                </a:gridCol>
                <a:gridCol w="668713">
                  <a:extLst>
                    <a:ext uri="{9D8B030D-6E8A-4147-A177-3AD203B41FA5}">
                      <a16:colId xmlns:a16="http://schemas.microsoft.com/office/drawing/2014/main" val="2149885910"/>
                    </a:ext>
                  </a:extLst>
                </a:gridCol>
                <a:gridCol w="668713">
                  <a:extLst>
                    <a:ext uri="{9D8B030D-6E8A-4147-A177-3AD203B41FA5}">
                      <a16:colId xmlns:a16="http://schemas.microsoft.com/office/drawing/2014/main" val="3953263560"/>
                    </a:ext>
                  </a:extLst>
                </a:gridCol>
                <a:gridCol w="668713">
                  <a:extLst>
                    <a:ext uri="{9D8B030D-6E8A-4147-A177-3AD203B41FA5}">
                      <a16:colId xmlns:a16="http://schemas.microsoft.com/office/drawing/2014/main" val="1360844421"/>
                    </a:ext>
                  </a:extLst>
                </a:gridCol>
                <a:gridCol w="668713">
                  <a:extLst>
                    <a:ext uri="{9D8B030D-6E8A-4147-A177-3AD203B41FA5}">
                      <a16:colId xmlns:a16="http://schemas.microsoft.com/office/drawing/2014/main" val="176694028"/>
                    </a:ext>
                  </a:extLst>
                </a:gridCol>
                <a:gridCol w="668713">
                  <a:extLst>
                    <a:ext uri="{9D8B030D-6E8A-4147-A177-3AD203B41FA5}">
                      <a16:colId xmlns:a16="http://schemas.microsoft.com/office/drawing/2014/main" val="2068232317"/>
                    </a:ext>
                  </a:extLst>
                </a:gridCol>
                <a:gridCol w="668713">
                  <a:extLst>
                    <a:ext uri="{9D8B030D-6E8A-4147-A177-3AD203B41FA5}">
                      <a16:colId xmlns:a16="http://schemas.microsoft.com/office/drawing/2014/main" val="3916646808"/>
                    </a:ext>
                  </a:extLst>
                </a:gridCol>
                <a:gridCol w="668713">
                  <a:extLst>
                    <a:ext uri="{9D8B030D-6E8A-4147-A177-3AD203B41FA5}">
                      <a16:colId xmlns:a16="http://schemas.microsoft.com/office/drawing/2014/main" val="1792060980"/>
                    </a:ext>
                  </a:extLst>
                </a:gridCol>
              </a:tblGrid>
              <a:tr h="2035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　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 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2042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59648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영업활동으로 인한 현금흐름 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2,024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2,043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2,316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2,309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2,339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2,585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2,487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2,429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2,634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2,539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155554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영업활동으로 인한 현금유입 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11,363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11,363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11,675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11,704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11,704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12,026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12,055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12,055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12,387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12,417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1723249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운영수입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11,363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11,363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11,675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11,704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11,704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12,026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12,055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12,055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12,387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12,417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5902237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영업활동으로 인한 현금유출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9,339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9,360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9,395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9,365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9,441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9,568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9,626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9,753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9,877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2574586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운영비용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8,565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8,635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8,769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8,841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8,914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9,052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9,127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9,202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9,345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9,422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122929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이자비용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9804437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법인세비용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455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276383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투자활동으로 인한 현금흐름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(119)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(1,638)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950407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투자활동으로 인한 현금유입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9164802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투자활동으로 인한 현금유출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1,638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240323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투자비</a:t>
                      </a:r>
                      <a:r>
                        <a:rPr lang="ko-KR" altLang="en-US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</a:t>
                      </a:r>
                      <a:r>
                        <a:rPr lang="en-US" altLang="ko-KR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GB" sz="10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685480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유형자산구입비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1,638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041275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재무활동으로 인한 현금흐름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(1,773)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(1,867)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(1,966)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(2,070)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(2,180)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(6,654)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(2,487)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(2,429)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(2,634)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823306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재무활동으로 인한 현금유입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64582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자본금의 증가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2289783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선순위차입금의 증가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655214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재무활동으로 인한 현금유출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1,773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1,867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1,966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2,070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2,180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6,654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2,487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2,429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2,634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654344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선순위차입금의 상환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1,773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1,867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1,966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2,070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2,180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1388208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배당금의 지급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6,654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2,487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2,429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2,634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2098450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현금의 증감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132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177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239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159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947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(4,167)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(58)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(95)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51294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기초현금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4,650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4,782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4,959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5,309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5,548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5,707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6,654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2,487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2,429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2,634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870728"/>
                  </a:ext>
                </a:extLst>
              </a:tr>
              <a:tr h="2035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기말현금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4,782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4,959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5,309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5,548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5,707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6,654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2,487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2,429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2,634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2,539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723668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65D2A27-F17E-E854-5ABD-3CADDC5E6AAE}"/>
              </a:ext>
            </a:extLst>
          </p:cNvPr>
          <p:cNvSpPr txBox="1"/>
          <p:nvPr/>
        </p:nvSpPr>
        <p:spPr>
          <a:xfrm>
            <a:off x="8328765" y="1080792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BB785-89B2-C038-C11D-B1750E0699E0}"/>
              </a:ext>
            </a:extLst>
          </p:cNvPr>
          <p:cNvSpPr txBox="1"/>
          <p:nvPr/>
        </p:nvSpPr>
        <p:spPr>
          <a:xfrm>
            <a:off x="632520" y="6021288"/>
            <a:ext cx="906496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투자비는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2023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분기에 지출될 예정이며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인수대금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19,580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spc="-7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리모델링비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3,155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사업성검토비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400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창업비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신주발행비 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24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백만원으로 구성됨</a:t>
            </a:r>
            <a:r>
              <a:rPr lang="en-US" altLang="ko-KR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r>
              <a:rPr lang="ko-KR" altLang="en-US" sz="9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900" spc="-7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2099B-7B37-F0C9-56CC-ABF53ACD328D}"/>
              </a:ext>
            </a:extLst>
          </p:cNvPr>
          <p:cNvSpPr txBox="1"/>
          <p:nvPr/>
        </p:nvSpPr>
        <p:spPr>
          <a:xfrm>
            <a:off x="3802664" y="8498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추정 재무제표</a:t>
            </a:r>
          </a:p>
        </p:txBody>
      </p:sp>
    </p:spTree>
    <p:extLst>
      <p:ext uri="{BB962C8B-B14F-4D97-AF65-F5344CB8AC3E}">
        <p14:creationId xmlns:p14="http://schemas.microsoft.com/office/powerpoint/2010/main" val="3406255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080668" y="0"/>
            <a:ext cx="4176464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원리금 상환가능성 검토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908050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EBITDA Margin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5D2A27-F17E-E854-5ABD-3CADDC5E6AAE}"/>
              </a:ext>
            </a:extLst>
          </p:cNvPr>
          <p:cNvSpPr txBox="1"/>
          <p:nvPr/>
        </p:nvSpPr>
        <p:spPr>
          <a:xfrm>
            <a:off x="8328765" y="1085652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9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632E1B-24F9-46AC-BA17-BF899F302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773435"/>
              </p:ext>
            </p:extLst>
          </p:nvPr>
        </p:nvGraphicFramePr>
        <p:xfrm>
          <a:off x="560387" y="1268413"/>
          <a:ext cx="8777063" cy="1390405"/>
        </p:xfrm>
        <a:graphic>
          <a:graphicData uri="http://schemas.openxmlformats.org/drawingml/2006/table">
            <a:tbl>
              <a:tblPr/>
              <a:tblGrid>
                <a:gridCol w="1517973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715631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3658268554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3774792249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3181152769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3481627242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2830213974"/>
                    </a:ext>
                  </a:extLst>
                </a:gridCol>
              </a:tblGrid>
              <a:tr h="1712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　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 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2023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2024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2026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2028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2029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2031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2032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17416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영업수익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A)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7,703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9,629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10,014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10,711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10,711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10,711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11,032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11,032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11,032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11,363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7416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영업비용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(B)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7,099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8,530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8,630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8,844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8,908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8,975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9,102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9,168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9,236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9,366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7416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영업이익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C=A-B)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605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1,099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1,383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1,867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1,803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1,736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1,864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1,796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7416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감가상각비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등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(D)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721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741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EBITDA (E=C+D)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1,326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1,964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2,249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2,733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2,668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2,603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2,798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2,731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2,664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2,864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3116643"/>
                  </a:ext>
                </a:extLst>
              </a:tr>
              <a:tr h="17416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영업이익률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(C/A)</a:t>
                      </a:r>
                      <a:endParaRPr lang="en-GB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7.85%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11.41%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13.81%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17.43%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16.83%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16.21%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17.50%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16.89%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16.28%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17.57%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682957"/>
                  </a:ext>
                </a:extLst>
              </a:tr>
              <a:tr h="1741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EBITDA margin (E/A)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17.21%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20.40%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22.46%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25.51%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24.91%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24.30%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25.36%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24.76%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24.14%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25.21%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39758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9773850-C713-B792-F808-9679D041B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346207"/>
              </p:ext>
            </p:extLst>
          </p:nvPr>
        </p:nvGraphicFramePr>
        <p:xfrm>
          <a:off x="560387" y="2747341"/>
          <a:ext cx="8777063" cy="1363318"/>
        </p:xfrm>
        <a:graphic>
          <a:graphicData uri="http://schemas.openxmlformats.org/drawingml/2006/table">
            <a:tbl>
              <a:tblPr/>
              <a:tblGrid>
                <a:gridCol w="1517973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715631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3658268554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3774792249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3181152769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3481627242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727051">
                  <a:extLst>
                    <a:ext uri="{9D8B030D-6E8A-4147-A177-3AD203B41FA5}">
                      <a16:colId xmlns:a16="http://schemas.microsoft.com/office/drawing/2014/main" val="2830213974"/>
                    </a:ext>
                  </a:extLst>
                </a:gridCol>
              </a:tblGrid>
              <a:tr h="16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　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 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2033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2034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2035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2036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2038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2039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2040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2041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2042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170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영업수익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A)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11,363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11,363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11,704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11,704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11,704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12,055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12,055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12,055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12,417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12,417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170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영업비용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(B)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9,437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9,508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9,642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9,714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9,786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9,949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10,028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10,103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10,247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10,323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70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영업이익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(C=A-B)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1,926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1,855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2,062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1,990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1,918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2,106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2,027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1,952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2,170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2,093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170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감가상각비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등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(D)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870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170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EBITDA (E=C+D)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2,795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2,725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2,931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2,860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2,787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2,999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2,925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2,850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3,068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2,991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3116643"/>
                  </a:ext>
                </a:extLst>
              </a:tr>
              <a:tr h="170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영업이익률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(C/A)</a:t>
                      </a:r>
                      <a:endParaRPr lang="en-GB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16.95%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16.33%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17.62%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17.00%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16.38%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17.47%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16.82%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16.19%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17.48%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16.86%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682957"/>
                  </a:ext>
                </a:extLst>
              </a:tr>
              <a:tr h="170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EBITDA margin (E/A)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24.60%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23.98%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25.05%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24.43%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23.81%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24.88%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24.26%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23.64%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24.71%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24.09%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397589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5A69E887-96EC-BFFA-6654-C9F24BAF33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49020"/>
              </p:ext>
            </p:extLst>
          </p:nvPr>
        </p:nvGraphicFramePr>
        <p:xfrm>
          <a:off x="553519" y="4432990"/>
          <a:ext cx="8783930" cy="1854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1818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080792" y="0"/>
            <a:ext cx="424015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원리금 상환가능성 검토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908050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SPC 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현금흐름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B3A59C-B360-DA82-33FD-E1122A08A75E}"/>
              </a:ext>
            </a:extLst>
          </p:cNvPr>
          <p:cNvSpPr/>
          <p:nvPr/>
        </p:nvSpPr>
        <p:spPr>
          <a:xfrm>
            <a:off x="568551" y="1261074"/>
            <a:ext cx="8776937" cy="1033555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총 조달금액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200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억원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상환기간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3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거치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상환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(2026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분기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~ 2037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분기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상환방식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원리금균등상환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선순위차입금은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2023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분기 인출되고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거치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년간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원리금균등조건으로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상환될 예정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A0716AE-6BE0-70AD-EB98-B84C32D62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796903"/>
              </p:ext>
            </p:extLst>
          </p:nvPr>
        </p:nvGraphicFramePr>
        <p:xfrm>
          <a:off x="553519" y="2944784"/>
          <a:ext cx="3823419" cy="3387196"/>
        </p:xfrm>
        <a:graphic>
          <a:graphicData uri="http://schemas.openxmlformats.org/drawingml/2006/table">
            <a:tbl>
              <a:tblPr/>
              <a:tblGrid>
                <a:gridCol w="1274473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1274473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1274473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</a:tblGrid>
              <a:tr h="238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　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 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상환비율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상환금액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6.17%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6.50%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6.85%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7.21%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7.99%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8.86%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9.83%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11304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2,070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915154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10.90%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468757"/>
                  </a:ext>
                </a:extLst>
              </a:tr>
              <a:tr h="2422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합계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116643"/>
                  </a:ext>
                </a:extLst>
              </a:tr>
            </a:tbl>
          </a:graphicData>
        </a:graphic>
      </p:graphicFrame>
      <p:sp>
        <p:nvSpPr>
          <p:cNvPr id="16" name="직사각형 24">
            <a:extLst>
              <a:ext uri="{FF2B5EF4-FFF2-40B4-BE49-F238E27FC236}">
                <a16:creationId xmlns:a16="http://schemas.microsoft.com/office/drawing/2014/main" id="{BB930ABC-3D4C-7F7A-49A3-D901CF0F3D1E}"/>
              </a:ext>
            </a:extLst>
          </p:cNvPr>
          <p:cNvSpPr/>
          <p:nvPr/>
        </p:nvSpPr>
        <p:spPr>
          <a:xfrm>
            <a:off x="568551" y="2643564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GB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연도별 상환비율 및 상환금액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548076-2D6D-B494-1C80-253C7AFB22CB}"/>
              </a:ext>
            </a:extLst>
          </p:cNvPr>
          <p:cNvSpPr txBox="1"/>
          <p:nvPr/>
        </p:nvSpPr>
        <p:spPr>
          <a:xfrm>
            <a:off x="3354867" y="2752312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58828C99-EE63-A1D9-2B14-3862DADDB5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51455"/>
              </p:ext>
            </p:extLst>
          </p:nvPr>
        </p:nvGraphicFramePr>
        <p:xfrm>
          <a:off x="4771621" y="2921527"/>
          <a:ext cx="4573867" cy="3387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649AAAF-01AB-9F92-87F0-FAF7DC91BCBC}"/>
              </a:ext>
            </a:extLst>
          </p:cNvPr>
          <p:cNvSpPr txBox="1"/>
          <p:nvPr/>
        </p:nvSpPr>
        <p:spPr>
          <a:xfrm>
            <a:off x="8192467" y="2752312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백만원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GB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454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080792" y="0"/>
            <a:ext cx="424015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원리금 상환가능성 검토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908050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SPC 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현금흐름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B3A59C-B360-DA82-33FD-E1122A08A75E}"/>
              </a:ext>
            </a:extLst>
          </p:cNvPr>
          <p:cNvSpPr/>
          <p:nvPr/>
        </p:nvSpPr>
        <p:spPr>
          <a:xfrm>
            <a:off x="553518" y="1268413"/>
            <a:ext cx="8776937" cy="6477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본 분석에서 추정한 운영수입 및 비용 등을 근거로 산정한 연도별 원리금상환재원과 원리금 상환액을 비교한 결과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운영기간 동안의 별도의 자금 인출 없이 안정적으로 원리금 상환이 가능한 것으로 분석됩니다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연도별 원리금상환재원과 원리금 상환액 수준은 다음과 같습니다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4DAA5E-24BE-035D-4E59-D71EF944C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79579"/>
              </p:ext>
            </p:extLst>
          </p:nvPr>
        </p:nvGraphicFramePr>
        <p:xfrm>
          <a:off x="560388" y="2188072"/>
          <a:ext cx="8785232" cy="1808509"/>
        </p:xfrm>
        <a:graphic>
          <a:graphicData uri="http://schemas.openxmlformats.org/drawingml/2006/table">
            <a:tbl>
              <a:tblPr/>
              <a:tblGrid>
                <a:gridCol w="49134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759252">
                  <a:extLst>
                    <a:ext uri="{9D8B030D-6E8A-4147-A177-3AD203B41FA5}">
                      <a16:colId xmlns:a16="http://schemas.microsoft.com/office/drawing/2014/main" val="3242346277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771081937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4154965384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3658268554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3774792249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3181152769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3481627242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2830213974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738311445"/>
                    </a:ext>
                  </a:extLst>
                </a:gridCol>
                <a:gridCol w="502309">
                  <a:extLst>
                    <a:ext uri="{9D8B030D-6E8A-4147-A177-3AD203B41FA5}">
                      <a16:colId xmlns:a16="http://schemas.microsoft.com/office/drawing/2014/main" val="3541971674"/>
                    </a:ext>
                  </a:extLst>
                </a:gridCol>
              </a:tblGrid>
              <a:tr h="22578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　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 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2023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2024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2025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2026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2027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2028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2029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2030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2031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2032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2033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2034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2035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2036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229632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기초현금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665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1,558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2,731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3,143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3,420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3,498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3,853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4,109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4,294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4,650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4,782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4,959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5,309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5,548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229632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배당지급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229632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순가용현금흐름</a:t>
                      </a:r>
                      <a:r>
                        <a:rPr lang="ko-KR" altLang="en-US" sz="1000" b="0" i="0" u="none" strike="noStrike" baseline="3000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주</a:t>
                      </a:r>
                      <a:r>
                        <a:rPr lang="en-US" altLang="ko-KR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1)</a:t>
                      </a:r>
                      <a:endParaRPr lang="ko-KR" altLang="en-GB" sz="10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1,932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2,214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2,662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2,528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2,329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2,606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2,507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2,436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2,607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2,383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2,428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2,601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2,490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2,410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22963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선순위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대출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상환재원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1,445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2,598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3,771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5,394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5,671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5,749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6,104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6,360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6,545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6,901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7,033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7,210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7,560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7,799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7,958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229632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원리금상환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1,040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2,251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116643"/>
                  </a:ext>
                </a:extLst>
              </a:tr>
              <a:tr h="229632">
                <a:tc vMerge="1">
                  <a:txBody>
                    <a:bodyPr/>
                    <a:lstStyle/>
                    <a:p>
                      <a:pPr algn="l" rtl="0" fontAlgn="ctr"/>
                      <a:endParaRPr lang="en-GB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부족금액</a:t>
                      </a:r>
                      <a:endParaRPr lang="en-GB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682957"/>
                  </a:ext>
                </a:extLst>
              </a:tr>
              <a:tr h="204928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기말현금</a:t>
                      </a:r>
                      <a:r>
                        <a:rPr lang="ko-KR" altLang="en-US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주</a:t>
                      </a:r>
                      <a:r>
                        <a:rPr lang="en-US" altLang="ko-KR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2)</a:t>
                      </a:r>
                      <a:endParaRPr lang="en-GB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665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1,558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2,731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3,143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3,420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3,498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3,853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4,109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4,294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4,650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4,782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4,959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5,309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5,548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5,707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6486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A2B1295-9390-E890-1469-027159ACB69B}"/>
              </a:ext>
            </a:extLst>
          </p:cNvPr>
          <p:cNvSpPr txBox="1"/>
          <p:nvPr/>
        </p:nvSpPr>
        <p:spPr>
          <a:xfrm>
            <a:off x="636419" y="4077345"/>
            <a:ext cx="46046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1) </a:t>
            </a:r>
            <a:r>
              <a:rPr lang="ko-KR" altLang="en-US" sz="9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순가용현금흐름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=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운영수입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운영비용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법인세비용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대체투자비</a:t>
            </a:r>
            <a:endParaRPr lang="en-US" altLang="ko-KR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00000"/>
              </a:lnSpc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2)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기말현금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=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기초현금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전기선언배당지급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+ </a:t>
            </a:r>
            <a:r>
              <a:rPr lang="ko-KR" altLang="en-US" sz="9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순가용현금흐름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9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선순위원리금상환액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GB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EA701-681B-E47F-FEDC-94A1EFAEBECA}"/>
              </a:ext>
            </a:extLst>
          </p:cNvPr>
          <p:cNvSpPr txBox="1"/>
          <p:nvPr/>
        </p:nvSpPr>
        <p:spPr>
          <a:xfrm>
            <a:off x="8312813" y="2019788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en-GB" sz="1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10D80C2-8C1B-C784-C62F-A250D173E4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8389062"/>
              </p:ext>
            </p:extLst>
          </p:nvPr>
        </p:nvGraphicFramePr>
        <p:xfrm>
          <a:off x="553518" y="4596518"/>
          <a:ext cx="8792102" cy="1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1D814C-7305-F874-F015-0B8DA2382DAD}"/>
              </a:ext>
            </a:extLst>
          </p:cNvPr>
          <p:cNvSpPr txBox="1"/>
          <p:nvPr/>
        </p:nvSpPr>
        <p:spPr>
          <a:xfrm>
            <a:off x="8312813" y="4458019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en-GB" sz="1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48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080792" y="0"/>
            <a:ext cx="424015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원리금 상환가능성 검토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908050"/>
            <a:ext cx="389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SPC 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부채상환비율</a:t>
            </a:r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(DSCR) 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B3A59C-B360-DA82-33FD-E1122A08A75E}"/>
              </a:ext>
            </a:extLst>
          </p:cNvPr>
          <p:cNvSpPr/>
          <p:nvPr/>
        </p:nvSpPr>
        <p:spPr>
          <a:xfrm>
            <a:off x="560388" y="1268413"/>
            <a:ext cx="8770067" cy="6477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연도별 부채상환비율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(DSCR, Debt Service Coverage Ratio)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산정 결과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단순 및 누적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은 전 기간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상회하며 거치기간 이후 누적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2.40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이상으로 선순위원리금 상환이 안정적인 것으로 분석됩니다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DSCR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산정 방식 및 연도별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은 다음과 같습니다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549BB7C-9CD0-AD8F-B7E2-C1D9D7B42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182328"/>
              </p:ext>
            </p:extLst>
          </p:nvPr>
        </p:nvGraphicFramePr>
        <p:xfrm>
          <a:off x="569032" y="3609062"/>
          <a:ext cx="8761420" cy="700265"/>
        </p:xfrm>
        <a:graphic>
          <a:graphicData uri="http://schemas.openxmlformats.org/drawingml/2006/table">
            <a:tbl>
              <a:tblPr/>
              <a:tblGrid>
                <a:gridCol w="1119223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690206930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337446566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300463653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1619766438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3658268554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3774792249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3181152769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3481627242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2830213974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1794390079"/>
                    </a:ext>
                  </a:extLst>
                </a:gridCol>
                <a:gridCol w="449541">
                  <a:extLst>
                    <a:ext uri="{9D8B030D-6E8A-4147-A177-3AD203B41FA5}">
                      <a16:colId xmlns:a16="http://schemas.microsoft.com/office/drawing/2014/main" val="1401683151"/>
                    </a:ext>
                  </a:extLst>
                </a:gridCol>
              </a:tblGrid>
              <a:tr h="230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　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 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최소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평균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2023</a:t>
                      </a: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2024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2026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2027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2028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2029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2031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2032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2033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2034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2035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2036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단순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DSCR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1.03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1.86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2.13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1.18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누적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DSCR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3.63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2.40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E12BF16-451A-77AC-0AF2-AD580184D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68770"/>
              </p:ext>
            </p:extLst>
          </p:nvPr>
        </p:nvGraphicFramePr>
        <p:xfrm>
          <a:off x="4723075" y="416648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780299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694252"/>
                  </a:ext>
                </a:extLst>
              </a:tr>
            </a:tbl>
          </a:graphicData>
        </a:graphic>
      </p:graphicFrame>
      <p:sp>
        <p:nvSpPr>
          <p:cNvPr id="15" name="직사각형 102">
            <a:extLst>
              <a:ext uri="{FF2B5EF4-FFF2-40B4-BE49-F238E27FC236}">
                <a16:creationId xmlns:a16="http://schemas.microsoft.com/office/drawing/2014/main" id="{1D067309-F0B4-8895-8997-0E42CD5EB0E0}"/>
              </a:ext>
            </a:extLst>
          </p:cNvPr>
          <p:cNvSpPr/>
          <p:nvPr/>
        </p:nvSpPr>
        <p:spPr>
          <a:xfrm>
            <a:off x="1533579" y="2365121"/>
            <a:ext cx="3216920" cy="881536"/>
          </a:xfrm>
          <a:prstGeom prst="rect">
            <a:avLst/>
          </a:prstGeom>
          <a:noFill/>
          <a:ln w="9525">
            <a:solidFill>
              <a:srgbClr val="36425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08000" lvl="1" indent="-108000">
              <a:lnSpc>
                <a:spcPct val="11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altLang="ko-KR" sz="1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직사각형 109">
            <a:extLst>
              <a:ext uri="{FF2B5EF4-FFF2-40B4-BE49-F238E27FC236}">
                <a16:creationId xmlns:a16="http://schemas.microsoft.com/office/drawing/2014/main" id="{4A30EF70-666E-5E9D-B154-40017945CB39}"/>
              </a:ext>
            </a:extLst>
          </p:cNvPr>
          <p:cNvSpPr/>
          <p:nvPr/>
        </p:nvSpPr>
        <p:spPr>
          <a:xfrm>
            <a:off x="566433" y="2354840"/>
            <a:ext cx="967146" cy="902101"/>
          </a:xfrm>
          <a:prstGeom prst="rect">
            <a:avLst/>
          </a:prstGeom>
          <a:solidFill>
            <a:srgbClr val="364250"/>
          </a:solidFill>
          <a:ln w="9525"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단순 </a:t>
            </a:r>
            <a:r>
              <a:rPr lang="en-US" altLang="ko-KR" sz="1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endParaRPr lang="en-GB" altLang="ko-KR" sz="1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486C81-9752-31E8-ECF4-68C1B5382CC5}"/>
              </a:ext>
            </a:extLst>
          </p:cNvPr>
          <p:cNvSpPr/>
          <p:nvPr/>
        </p:nvSpPr>
        <p:spPr>
          <a:xfrm>
            <a:off x="1502126" y="2415536"/>
            <a:ext cx="3122031" cy="33993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해당기간의 선순위대출원리금 상환 전 영업현금흐름</a:t>
            </a:r>
            <a:endParaRPr lang="en-US" altLang="ko-KR" sz="10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대체투자비 및 금융수수료 </a:t>
            </a:r>
            <a:r>
              <a:rPr lang="ko-KR" altLang="en-US" sz="10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지급후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en-GB" sz="10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CBF65F-F522-150F-F022-2993B191F40B}"/>
              </a:ext>
            </a:extLst>
          </p:cNvPr>
          <p:cNvSpPr/>
          <p:nvPr/>
        </p:nvSpPr>
        <p:spPr>
          <a:xfrm>
            <a:off x="1524538" y="2856189"/>
            <a:ext cx="3122031" cy="33993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상환계획표에 따라 해당기간에 상환되어야 할 </a:t>
            </a:r>
            <a:endParaRPr lang="en-US" altLang="ko-KR" sz="10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장기대출 원리금 총액</a:t>
            </a:r>
            <a:endParaRPr lang="en-GB" sz="10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50955B1-4D1A-0BB4-BABC-0E5C03640CCD}"/>
              </a:ext>
            </a:extLst>
          </p:cNvPr>
          <p:cNvCxnSpPr>
            <a:cxnSpLocks/>
          </p:cNvCxnSpPr>
          <p:nvPr/>
        </p:nvCxnSpPr>
        <p:spPr>
          <a:xfrm>
            <a:off x="1628468" y="2805889"/>
            <a:ext cx="2898718" cy="0"/>
          </a:xfrm>
          <a:prstGeom prst="line">
            <a:avLst/>
          </a:prstGeom>
          <a:ln w="19050" cap="sq">
            <a:solidFill>
              <a:srgbClr val="3642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C897DE64-85C5-7409-47AC-CB2BFB2FAD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164979"/>
              </p:ext>
            </p:extLst>
          </p:nvPr>
        </p:nvGraphicFramePr>
        <p:xfrm>
          <a:off x="560388" y="4532243"/>
          <a:ext cx="8761422" cy="1871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직사각형 24">
            <a:extLst>
              <a:ext uri="{FF2B5EF4-FFF2-40B4-BE49-F238E27FC236}">
                <a16:creationId xmlns:a16="http://schemas.microsoft.com/office/drawing/2014/main" id="{73505DC9-6E51-171B-C9ED-782DBBC5B24A}"/>
              </a:ext>
            </a:extLst>
          </p:cNvPr>
          <p:cNvSpPr/>
          <p:nvPr/>
        </p:nvSpPr>
        <p:spPr>
          <a:xfrm>
            <a:off x="625840" y="2060295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GB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연도별 상환비율 및 상환금액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직사각형 102">
            <a:extLst>
              <a:ext uri="{FF2B5EF4-FFF2-40B4-BE49-F238E27FC236}">
                <a16:creationId xmlns:a16="http://schemas.microsoft.com/office/drawing/2014/main" id="{4EF6F681-9AC5-137C-749A-EB4E44F08B19}"/>
              </a:ext>
            </a:extLst>
          </p:cNvPr>
          <p:cNvSpPr/>
          <p:nvPr/>
        </p:nvSpPr>
        <p:spPr>
          <a:xfrm>
            <a:off x="6122649" y="2365121"/>
            <a:ext cx="3216920" cy="881536"/>
          </a:xfrm>
          <a:prstGeom prst="rect">
            <a:avLst/>
          </a:prstGeom>
          <a:noFill/>
          <a:ln w="9525">
            <a:solidFill>
              <a:srgbClr val="36425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08000" lvl="1" indent="-108000">
              <a:lnSpc>
                <a:spcPct val="11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altLang="ko-KR" sz="1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직사각형 109">
            <a:extLst>
              <a:ext uri="{FF2B5EF4-FFF2-40B4-BE49-F238E27FC236}">
                <a16:creationId xmlns:a16="http://schemas.microsoft.com/office/drawing/2014/main" id="{DF27FED0-EEFC-8C8C-428B-357A74CAFCD9}"/>
              </a:ext>
            </a:extLst>
          </p:cNvPr>
          <p:cNvSpPr/>
          <p:nvPr/>
        </p:nvSpPr>
        <p:spPr>
          <a:xfrm>
            <a:off x="5155503" y="2354840"/>
            <a:ext cx="967146" cy="902101"/>
          </a:xfrm>
          <a:prstGeom prst="rect">
            <a:avLst/>
          </a:prstGeom>
          <a:solidFill>
            <a:srgbClr val="364250"/>
          </a:solidFill>
          <a:ln w="9525"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누적 </a:t>
            </a:r>
            <a:r>
              <a:rPr lang="en-US" altLang="ko-KR" sz="1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endParaRPr lang="en-GB" altLang="ko-KR" sz="1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127683-E800-4614-5440-2DFD424A0E03}"/>
              </a:ext>
            </a:extLst>
          </p:cNvPr>
          <p:cNvSpPr/>
          <p:nvPr/>
        </p:nvSpPr>
        <p:spPr>
          <a:xfrm>
            <a:off x="6091196" y="2415536"/>
            <a:ext cx="3122031" cy="33993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기초현금 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+ 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해당기간의 선순위대출원리금 상환 전 </a:t>
            </a:r>
            <a:endParaRPr lang="en-US" altLang="ko-KR" sz="10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영업현금흐름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대체투자비 및 금융수수료 </a:t>
            </a:r>
            <a:r>
              <a:rPr lang="ko-KR" altLang="en-US" sz="10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지급후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E03D72-82A4-EB46-CC08-9EFCD0FECC9B}"/>
              </a:ext>
            </a:extLst>
          </p:cNvPr>
          <p:cNvSpPr/>
          <p:nvPr/>
        </p:nvSpPr>
        <p:spPr>
          <a:xfrm>
            <a:off x="6113608" y="2856189"/>
            <a:ext cx="3122031" cy="33993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상환계획표에 따라 해당기간에 상환되어야 할 </a:t>
            </a:r>
            <a:endParaRPr lang="en-US" altLang="ko-KR" sz="10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장기대출 원리금 총액</a:t>
            </a:r>
            <a:endParaRPr lang="en-GB" sz="10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8C6DEC5-1DE0-5E08-3F33-1FF40D3826E2}"/>
              </a:ext>
            </a:extLst>
          </p:cNvPr>
          <p:cNvCxnSpPr>
            <a:cxnSpLocks/>
          </p:cNvCxnSpPr>
          <p:nvPr/>
        </p:nvCxnSpPr>
        <p:spPr>
          <a:xfrm>
            <a:off x="6217538" y="2805889"/>
            <a:ext cx="2839918" cy="0"/>
          </a:xfrm>
          <a:prstGeom prst="line">
            <a:avLst/>
          </a:prstGeom>
          <a:ln w="19050" cap="sq">
            <a:solidFill>
              <a:srgbClr val="3642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9" name="직사각형 24">
            <a:extLst>
              <a:ext uri="{FF2B5EF4-FFF2-40B4-BE49-F238E27FC236}">
                <a16:creationId xmlns:a16="http://schemas.microsoft.com/office/drawing/2014/main" id="{2AB8A383-C65B-F891-62BD-598FB9C4E6E1}"/>
              </a:ext>
            </a:extLst>
          </p:cNvPr>
          <p:cNvSpPr/>
          <p:nvPr/>
        </p:nvSpPr>
        <p:spPr>
          <a:xfrm>
            <a:off x="625840" y="3323008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GB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연도별 단순 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 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및 누적 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952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080792" y="0"/>
            <a:ext cx="424015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원리금 상환가능성 검토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908050"/>
            <a:ext cx="389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Project IRR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B3A59C-B360-DA82-33FD-E1122A08A75E}"/>
              </a:ext>
            </a:extLst>
          </p:cNvPr>
          <p:cNvSpPr/>
          <p:nvPr/>
        </p:nvSpPr>
        <p:spPr>
          <a:xfrm>
            <a:off x="560388" y="1268413"/>
            <a:ext cx="8770067" cy="33010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본 사업시행법인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((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가칭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)DBLC)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예상 현금흐름을 추정하여 산정한 수익률은 다음과 같습니다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E12BF16-451A-77AC-0AF2-AD580184D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36390"/>
              </p:ext>
            </p:extLst>
          </p:nvPr>
        </p:nvGraphicFramePr>
        <p:xfrm>
          <a:off x="4723075" y="427658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780299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694252"/>
                  </a:ext>
                </a:extLst>
              </a:tr>
            </a:tbl>
          </a:graphicData>
        </a:graphic>
      </p:graphicFrame>
      <p:sp>
        <p:nvSpPr>
          <p:cNvPr id="30" name="직사각형 24">
            <a:extLst>
              <a:ext uri="{FF2B5EF4-FFF2-40B4-BE49-F238E27FC236}">
                <a16:creationId xmlns:a16="http://schemas.microsoft.com/office/drawing/2014/main" id="{73505DC9-6E51-171B-C9ED-782DBBC5B24A}"/>
              </a:ext>
            </a:extLst>
          </p:cNvPr>
          <p:cNvSpPr/>
          <p:nvPr/>
        </p:nvSpPr>
        <p:spPr>
          <a:xfrm>
            <a:off x="625840" y="1790445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GB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사업수익률 및 주주수익률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9" name="직사각형 24">
            <a:extLst>
              <a:ext uri="{FF2B5EF4-FFF2-40B4-BE49-F238E27FC236}">
                <a16:creationId xmlns:a16="http://schemas.microsoft.com/office/drawing/2014/main" id="{2AB8A383-C65B-F891-62BD-598FB9C4E6E1}"/>
              </a:ext>
            </a:extLst>
          </p:cNvPr>
          <p:cNvSpPr/>
          <p:nvPr/>
        </p:nvSpPr>
        <p:spPr>
          <a:xfrm>
            <a:off x="625840" y="3547831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GB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예상현금흐름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5" name="내용 개체 틀 8">
            <a:extLst>
              <a:ext uri="{FF2B5EF4-FFF2-40B4-BE49-F238E27FC236}">
                <a16:creationId xmlns:a16="http://schemas.microsoft.com/office/drawing/2014/main" id="{9E2D35BB-F791-3370-DB45-2D1A99EFEB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5813358"/>
              </p:ext>
            </p:extLst>
          </p:nvPr>
        </p:nvGraphicFramePr>
        <p:xfrm>
          <a:off x="569031" y="2060576"/>
          <a:ext cx="8776580" cy="1123839"/>
        </p:xfrm>
        <a:graphic>
          <a:graphicData uri="http://schemas.openxmlformats.org/drawingml/2006/table">
            <a:tbl>
              <a:tblPr firstRow="1" bandRow="1"/>
              <a:tblGrid>
                <a:gridCol w="2194145">
                  <a:extLst>
                    <a:ext uri="{9D8B030D-6E8A-4147-A177-3AD203B41FA5}">
                      <a16:colId xmlns:a16="http://schemas.microsoft.com/office/drawing/2014/main" val="979588508"/>
                    </a:ext>
                  </a:extLst>
                </a:gridCol>
                <a:gridCol w="2194145">
                  <a:extLst>
                    <a:ext uri="{9D8B030D-6E8A-4147-A177-3AD203B41FA5}">
                      <a16:colId xmlns:a16="http://schemas.microsoft.com/office/drawing/2014/main" val="2486947340"/>
                    </a:ext>
                  </a:extLst>
                </a:gridCol>
                <a:gridCol w="2194145">
                  <a:extLst>
                    <a:ext uri="{9D8B030D-6E8A-4147-A177-3AD203B41FA5}">
                      <a16:colId xmlns:a16="http://schemas.microsoft.com/office/drawing/2014/main" val="2320927612"/>
                    </a:ext>
                  </a:extLst>
                </a:gridCol>
                <a:gridCol w="2194145">
                  <a:extLst>
                    <a:ext uri="{9D8B030D-6E8A-4147-A177-3AD203B41FA5}">
                      <a16:colId xmlns:a16="http://schemas.microsoft.com/office/drawing/2014/main" val="3418811039"/>
                    </a:ext>
                  </a:extLst>
                </a:gridCol>
              </a:tblGrid>
              <a:tr h="24546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구분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1" kern="1200" cap="none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/>
                        </a:rPr>
                        <a:t>구분</a:t>
                      </a:r>
                      <a:endParaRPr lang="en-GB"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내용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GB"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764795"/>
                  </a:ext>
                </a:extLst>
              </a:tr>
              <a:tr h="245469"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GB"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47910"/>
                  </a:ext>
                </a:extLst>
              </a:tr>
              <a:tr h="210967">
                <a:tc rowSpan="2"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+mn-cs"/>
                        </a:rPr>
                        <a:t>사업수익률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+mn-cs"/>
                        </a:rPr>
                        <a:t>불변</a:t>
                      </a:r>
                      <a:r>
                        <a:rPr lang="ko-KR" altLang="en-US" sz="1000" b="0" i="0" u="none" strike="noStrike" kern="1200" baseline="30000" dirty="0" err="1">
                          <a:solidFill>
                            <a:schemeClr val="tx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+mn-cs"/>
                        </a:rPr>
                        <a:t>주</a:t>
                      </a:r>
                      <a:r>
                        <a:rPr lang="en-US" altLang="ko-KR" sz="1000" b="0" i="0" u="none" strike="noStrike" kern="1200" baseline="30000" dirty="0">
                          <a:solidFill>
                            <a:schemeClr val="tx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+mn-cs"/>
                        </a:rPr>
                        <a:t>1)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181609"/>
                  </a:ext>
                </a:extLst>
              </a:tr>
              <a:tr h="210967">
                <a:tc vMerge="1"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+mn-cs"/>
                        </a:rPr>
                        <a:t>경상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201456"/>
                  </a:ext>
                </a:extLst>
              </a:tr>
              <a:tr h="210967">
                <a:tc gridSpan="2"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+mn-cs"/>
                        </a:rPr>
                        <a:t>주주수익률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+mn-cs"/>
                        </a:rPr>
                        <a:t>(ROE; Return on Equity)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1" indent="0" algn="ctr" defTabSz="899010" rtl="0" eaLnBrk="1" fontAlgn="ctr" latinLnBrk="0" hangingPunct="1">
                        <a:buFontTx/>
                        <a:buNone/>
                      </a:pP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11.06%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22116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DAAA4D-2091-4C1F-1926-B8014AA4F09F}"/>
              </a:ext>
            </a:extLst>
          </p:cNvPr>
          <p:cNvSpPr txBox="1"/>
          <p:nvPr/>
        </p:nvSpPr>
        <p:spPr>
          <a:xfrm>
            <a:off x="598278" y="3223223"/>
            <a:ext cx="8027130" cy="1384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1)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경상사업수익률을 물가상승률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연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2.0%)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불변환산하여 산출함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4CD038B-23F6-77C8-AC22-C4CD17E226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676057"/>
              </p:ext>
            </p:extLst>
          </p:nvPr>
        </p:nvGraphicFramePr>
        <p:xfrm>
          <a:off x="569031" y="3789040"/>
          <a:ext cx="8776582" cy="2629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3E36E45-8D3A-8DEE-1110-537DE70F9336}"/>
              </a:ext>
            </a:extLst>
          </p:cNvPr>
          <p:cNvSpPr txBox="1"/>
          <p:nvPr/>
        </p:nvSpPr>
        <p:spPr>
          <a:xfrm>
            <a:off x="8270482" y="3643691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>
                <a:latin typeface="-윤고딕330" panose="02030504000101010101" pitchFamily="18" charset="-127"/>
                <a:ea typeface="-윤고딕330" panose="02030504000101010101" pitchFamily="18" charset="-127"/>
              </a:rPr>
              <a:t>단위</a:t>
            </a:r>
            <a:r>
              <a:rPr lang="en-US" altLang="ko-KR" sz="900"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90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en-GB" sz="1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349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0873" y="0"/>
            <a:ext cx="230425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민감도 분석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896678"/>
            <a:ext cx="439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운영수입 변동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8719E4A-C031-24FE-7B9B-D9DD36C65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937441"/>
              </p:ext>
            </p:extLst>
          </p:nvPr>
        </p:nvGraphicFramePr>
        <p:xfrm>
          <a:off x="4891570" y="536520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780299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694252"/>
                  </a:ext>
                </a:extLst>
              </a:tr>
            </a:tbl>
          </a:graphicData>
        </a:graphic>
      </p:graphicFrame>
      <p:sp>
        <p:nvSpPr>
          <p:cNvPr id="18" name="직사각형 24">
            <a:extLst>
              <a:ext uri="{FF2B5EF4-FFF2-40B4-BE49-F238E27FC236}">
                <a16:creationId xmlns:a16="http://schemas.microsoft.com/office/drawing/2014/main" id="{0E765B7A-7B6C-6FEB-4CF4-A775BA6452F8}"/>
              </a:ext>
            </a:extLst>
          </p:cNvPr>
          <p:cNvSpPr/>
          <p:nvPr/>
        </p:nvSpPr>
        <p:spPr>
          <a:xfrm>
            <a:off x="593747" y="1298387"/>
            <a:ext cx="3901346" cy="24776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운영수입 변동에 따른 누적 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0CF4B87-DC8A-CE5A-C290-ABAF86C9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48350"/>
              </p:ext>
            </p:extLst>
          </p:nvPr>
        </p:nvGraphicFramePr>
        <p:xfrm>
          <a:off x="572483" y="1834362"/>
          <a:ext cx="8772410" cy="700265"/>
        </p:xfrm>
        <a:graphic>
          <a:graphicData uri="http://schemas.openxmlformats.org/drawingml/2006/table">
            <a:tbl>
              <a:tblPr/>
              <a:tblGrid>
                <a:gridCol w="112062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69020693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3744656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00463653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619766438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65826855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77479224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18115276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4816272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83021397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441032301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515465792"/>
                    </a:ext>
                  </a:extLst>
                </a:gridCol>
              </a:tblGrid>
              <a:tr h="230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운영수입 비율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최소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평균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2023</a:t>
                      </a: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2024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2026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2028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2029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2031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2032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2033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2034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2035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2036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100%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3.63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2.40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95%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1.18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1.49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1.84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2.58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1.72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0FB3FEA7-3B96-3791-B55F-4FC240E6F918}"/>
              </a:ext>
            </a:extLst>
          </p:cNvPr>
          <p:cNvSpPr txBox="1">
            <a:spLocks/>
          </p:cNvSpPr>
          <p:nvPr/>
        </p:nvSpPr>
        <p:spPr>
          <a:xfrm>
            <a:off x="589153" y="1568088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민감도 분석 결과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운영수입이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대비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95%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 감소하는 경우에도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누적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1.18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을 상회하여 원리금 상환은 안정적일 것으로 판단됨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en-US" altLang="ko-KR" sz="105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2D905CE-0282-FCC8-017E-84B50EEA1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597606"/>
              </p:ext>
            </p:extLst>
          </p:nvPr>
        </p:nvGraphicFramePr>
        <p:xfrm>
          <a:off x="574851" y="4928015"/>
          <a:ext cx="8770040" cy="805527"/>
        </p:xfrm>
        <a:graphic>
          <a:graphicData uri="http://schemas.openxmlformats.org/drawingml/2006/table">
            <a:tbl>
              <a:tblPr/>
              <a:tblGrid>
                <a:gridCol w="146970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4071042103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</a:tblGrid>
              <a:tr h="17538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기본안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대비</a:t>
                      </a:r>
                      <a:endParaRPr lang="en-US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운영수입 비율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Project IRR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주주 </a:t>
                      </a:r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ROE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702570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비율</a:t>
                      </a:r>
                      <a:endParaRPr lang="ko-KR" altLang="en-GB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</a:t>
                      </a: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</a:t>
                      </a: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불변</a:t>
                      </a:r>
                      <a:r>
                        <a:rPr lang="ko-KR" altLang="en-US" sz="1000" b="0" kern="1200" cap="none" baseline="3000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3000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</a:t>
                      </a: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불변</a:t>
                      </a:r>
                      <a:r>
                        <a:rPr lang="ko-KR" altLang="en-US" sz="1000" b="0" kern="1200" cap="none" baseline="3000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GB"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100%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10.60%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11.06%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95%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8.71%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6.58%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5.89%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4027A68-BCBD-4601-B228-F4AB3BFEDB69}"/>
              </a:ext>
            </a:extLst>
          </p:cNvPr>
          <p:cNvSpPr txBox="1"/>
          <p:nvPr/>
        </p:nvSpPr>
        <p:spPr>
          <a:xfrm>
            <a:off x="608284" y="5782589"/>
            <a:ext cx="906496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불변사업수익률은 경상현금흐름을 불변현금흐름으로 환산하여 산정함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불변가격기준일은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2022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31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일이며 물가상승률은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2.0%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적용함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92ABE92E-E0D7-7EFB-F41F-4113C70B2E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992196"/>
              </p:ext>
            </p:extLst>
          </p:nvPr>
        </p:nvGraphicFramePr>
        <p:xfrm>
          <a:off x="560388" y="2624797"/>
          <a:ext cx="8785225" cy="1552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직사각형 24">
            <a:extLst>
              <a:ext uri="{FF2B5EF4-FFF2-40B4-BE49-F238E27FC236}">
                <a16:creationId xmlns:a16="http://schemas.microsoft.com/office/drawing/2014/main" id="{ADB11EBA-D9AF-6996-ECDC-8C99162F4DA5}"/>
              </a:ext>
            </a:extLst>
          </p:cNvPr>
          <p:cNvSpPr/>
          <p:nvPr/>
        </p:nvSpPr>
        <p:spPr>
          <a:xfrm>
            <a:off x="583267" y="4413221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운영수입 변동에 따른 수익률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텍스트 개체 틀 6">
            <a:extLst>
              <a:ext uri="{FF2B5EF4-FFF2-40B4-BE49-F238E27FC236}">
                <a16:creationId xmlns:a16="http://schemas.microsoft.com/office/drawing/2014/main" id="{3B8BE3AD-14CD-47B0-FC54-9D0C07A71265}"/>
              </a:ext>
            </a:extLst>
          </p:cNvPr>
          <p:cNvSpPr txBox="1">
            <a:spLocks/>
          </p:cNvSpPr>
          <p:nvPr/>
        </p:nvSpPr>
        <p:spPr>
          <a:xfrm>
            <a:off x="583267" y="4686419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민감도 분석 결과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운영수입이 기본안의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95%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수준으로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변동시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대비 세후 경상 사업수익률은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1.63%p,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주주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ROE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는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1.81%p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하락하는 것으로 분석됨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0287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0873" y="0"/>
            <a:ext cx="230425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민감도 분석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897075"/>
            <a:ext cx="439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운영비용 변동</a:t>
            </a:r>
            <a:endParaRPr lang="en-US" altLang="ko-KR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8719E4A-C031-24FE-7B9B-D9DD36C65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745359"/>
              </p:ext>
            </p:extLst>
          </p:nvPr>
        </p:nvGraphicFramePr>
        <p:xfrm>
          <a:off x="4891570" y="535187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780299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694252"/>
                  </a:ext>
                </a:extLst>
              </a:tr>
            </a:tbl>
          </a:graphicData>
        </a:graphic>
      </p:graphicFrame>
      <p:sp>
        <p:nvSpPr>
          <p:cNvPr id="18" name="직사각형 24">
            <a:extLst>
              <a:ext uri="{FF2B5EF4-FFF2-40B4-BE49-F238E27FC236}">
                <a16:creationId xmlns:a16="http://schemas.microsoft.com/office/drawing/2014/main" id="{0E765B7A-7B6C-6FEB-4CF4-A775BA6452F8}"/>
              </a:ext>
            </a:extLst>
          </p:cNvPr>
          <p:cNvSpPr/>
          <p:nvPr/>
        </p:nvSpPr>
        <p:spPr>
          <a:xfrm>
            <a:off x="593747" y="1276757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운영비용 변동에 따른 누적 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0CF4B87-DC8A-CE5A-C290-ABAF86C9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77861"/>
              </p:ext>
            </p:extLst>
          </p:nvPr>
        </p:nvGraphicFramePr>
        <p:xfrm>
          <a:off x="572483" y="1812732"/>
          <a:ext cx="8772410" cy="700265"/>
        </p:xfrm>
        <a:graphic>
          <a:graphicData uri="http://schemas.openxmlformats.org/drawingml/2006/table">
            <a:tbl>
              <a:tblPr/>
              <a:tblGrid>
                <a:gridCol w="112062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69020693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3744656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00463653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619766438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65826855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77479224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18115276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4816272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83021397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441032301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515465792"/>
                    </a:ext>
                  </a:extLst>
                </a:gridCol>
              </a:tblGrid>
              <a:tr h="230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운영비용 비율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최소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평균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2023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2024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2026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2027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2028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2029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2031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2032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2033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2034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2035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2036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100%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3.63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2.40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105%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1.36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1.46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1.84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2.59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1.75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1.70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1.64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1.48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0FB3FEA7-3B96-3791-B55F-4FC240E6F918}"/>
              </a:ext>
            </a:extLst>
          </p:cNvPr>
          <p:cNvSpPr txBox="1">
            <a:spLocks/>
          </p:cNvSpPr>
          <p:nvPr/>
        </p:nvSpPr>
        <p:spPr>
          <a:xfrm>
            <a:off x="589153" y="1546458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민감도 분석 결과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운영비용이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대비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105%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 증가하는 경우에도 누적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1.36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을 상회하여 원리금 상환은 안정적일 것으로 판단됨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en-US" altLang="ko-KR" sz="105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2D905CE-0282-FCC8-017E-84B50EEA1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130846"/>
              </p:ext>
            </p:extLst>
          </p:nvPr>
        </p:nvGraphicFramePr>
        <p:xfrm>
          <a:off x="574851" y="4914685"/>
          <a:ext cx="8770040" cy="805527"/>
        </p:xfrm>
        <a:graphic>
          <a:graphicData uri="http://schemas.openxmlformats.org/drawingml/2006/table">
            <a:tbl>
              <a:tblPr/>
              <a:tblGrid>
                <a:gridCol w="146970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4071042103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</a:tblGrid>
              <a:tr h="17538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기본안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대비</a:t>
                      </a:r>
                      <a:endParaRPr lang="en-US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운영비용 비율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Project IRR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주주 </a:t>
                      </a:r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ROE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702570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비율</a:t>
                      </a:r>
                      <a:endParaRPr lang="ko-KR" altLang="en-GB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</a:t>
                      </a: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 불변</a:t>
                      </a:r>
                      <a:r>
                        <a:rPr lang="ko-KR" altLang="en-US" sz="1000" b="0" kern="1200" cap="none" baseline="3000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3000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</a:t>
                      </a: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불변</a:t>
                      </a:r>
                      <a:r>
                        <a:rPr lang="ko-KR" altLang="en-US" sz="1000" b="0" kern="1200" cap="none" baseline="3000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GB"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100%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10.60%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11.06%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105%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8.85%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6.71%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6.00%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4027A68-BCBD-4601-B228-F4AB3BFEDB69}"/>
              </a:ext>
            </a:extLst>
          </p:cNvPr>
          <p:cNvSpPr txBox="1"/>
          <p:nvPr/>
        </p:nvSpPr>
        <p:spPr>
          <a:xfrm>
            <a:off x="608284" y="5769259"/>
            <a:ext cx="906496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불변사업수익률은 경상현금흐름을 불변현금흐름으로 환산하여 산정함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불변가격기준일은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2022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31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일이며 물가상승률은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2.0%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적용함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8" name="직사각형 24">
            <a:extLst>
              <a:ext uri="{FF2B5EF4-FFF2-40B4-BE49-F238E27FC236}">
                <a16:creationId xmlns:a16="http://schemas.microsoft.com/office/drawing/2014/main" id="{ADB11EBA-D9AF-6996-ECDC-8C99162F4DA5}"/>
              </a:ext>
            </a:extLst>
          </p:cNvPr>
          <p:cNvSpPr/>
          <p:nvPr/>
        </p:nvSpPr>
        <p:spPr>
          <a:xfrm>
            <a:off x="583267" y="4399891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운영비용 변동에 따른 수익률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텍스트 개체 틀 6">
            <a:extLst>
              <a:ext uri="{FF2B5EF4-FFF2-40B4-BE49-F238E27FC236}">
                <a16:creationId xmlns:a16="http://schemas.microsoft.com/office/drawing/2014/main" id="{3B8BE3AD-14CD-47B0-FC54-9D0C07A71265}"/>
              </a:ext>
            </a:extLst>
          </p:cNvPr>
          <p:cNvSpPr txBox="1">
            <a:spLocks/>
          </p:cNvSpPr>
          <p:nvPr/>
        </p:nvSpPr>
        <p:spPr>
          <a:xfrm>
            <a:off x="583267" y="4673089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민감도 분석 결과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운영비용이 기본안의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105%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수준으로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변동시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대비 세후 경상 사업수익률은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1.52%p,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주주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ROE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는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1.81%p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하락하는 것으로 분석됨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495073BB-C574-FD8C-0773-FFAE0FE3EF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558268"/>
              </p:ext>
            </p:extLst>
          </p:nvPr>
        </p:nvGraphicFramePr>
        <p:xfrm>
          <a:off x="560388" y="2600038"/>
          <a:ext cx="8785225" cy="15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347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10F66ED1-553D-389A-BD14-2AFC5DA824E9}"/>
              </a:ext>
            </a:extLst>
          </p:cNvPr>
          <p:cNvSpPr/>
          <p:nvPr/>
        </p:nvSpPr>
        <p:spPr>
          <a:xfrm>
            <a:off x="527556" y="1051064"/>
            <a:ext cx="8785225" cy="5255989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99772-CDE4-31D1-0FBD-1F05367FD89D}"/>
              </a:ext>
            </a:extLst>
          </p:cNvPr>
          <p:cNvSpPr txBox="1"/>
          <p:nvPr/>
        </p:nvSpPr>
        <p:spPr>
          <a:xfrm>
            <a:off x="4033228" y="8498"/>
            <a:ext cx="20617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펀드 구조도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80C72-C9DC-C11A-C790-F4BB272A72EB}"/>
              </a:ext>
            </a:extLst>
          </p:cNvPr>
          <p:cNvSpPr txBox="1"/>
          <p:nvPr/>
        </p:nvSpPr>
        <p:spPr>
          <a:xfrm>
            <a:off x="513539" y="6420410"/>
            <a:ext cx="7146452" cy="26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※ </a:t>
            </a: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상기 구조도는 투자자의 이해를 돕기 위해 작성된 </a:t>
            </a:r>
            <a:r>
              <a:rPr lang="ko-KR" altLang="en-US" sz="800" dirty="0" err="1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구조도이며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향후 당자사간 협의에 따라 변경될 수 있음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275AB-50DC-9ECB-698F-C89564093535}"/>
              </a:ext>
            </a:extLst>
          </p:cNvPr>
          <p:cNvSpPr txBox="1"/>
          <p:nvPr/>
        </p:nvSpPr>
        <p:spPr>
          <a:xfrm>
            <a:off x="650115" y="5781662"/>
            <a:ext cx="7146452" cy="490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주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1]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차주사인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DBLC(</a:t>
            </a:r>
            <a:r>
              <a:rPr lang="en-US" altLang="ko-KR" sz="900" dirty="0" err="1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Dongbang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Logistics Center)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는 ㈜동방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20%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과 ㈜동방물류센터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80%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주주로 구성된 신설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SPC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법인임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DBLC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건물에 대한 선순위 담보 및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DBLC </a:t>
            </a:r>
            <a:r>
              <a:rPr lang="ko-KR" altLang="en-US" sz="900" dirty="0" err="1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주식질권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 설정 예정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755657-9E61-9CB9-A6B2-977FAD8F710E}"/>
              </a:ext>
            </a:extLst>
          </p:cNvPr>
          <p:cNvGrpSpPr/>
          <p:nvPr/>
        </p:nvGrpSpPr>
        <p:grpSpPr>
          <a:xfrm>
            <a:off x="687085" y="1746295"/>
            <a:ext cx="8472347" cy="3339824"/>
            <a:chOff x="1489926" y="1520881"/>
            <a:chExt cx="9498092" cy="36978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99EF38-947B-A5DB-B500-3F47F0F4821C}"/>
                </a:ext>
              </a:extLst>
            </p:cNvPr>
            <p:cNvSpPr txBox="1"/>
            <p:nvPr/>
          </p:nvSpPr>
          <p:spPr>
            <a:xfrm>
              <a:off x="6516475" y="2992636"/>
              <a:ext cx="1164068" cy="408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이자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원금 분할상환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C9A5020-B389-06F8-8D4B-9E2F4BF2B83C}"/>
                </a:ext>
              </a:extLst>
            </p:cNvPr>
            <p:cNvGrpSpPr/>
            <p:nvPr/>
          </p:nvGrpSpPr>
          <p:grpSpPr>
            <a:xfrm>
              <a:off x="1792800" y="2118663"/>
              <a:ext cx="1416678" cy="1640659"/>
              <a:chOff x="604942" y="2730330"/>
              <a:chExt cx="1416678" cy="139871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B45B66D-C799-31CA-42E1-B2F9D0B64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5754" b="20897"/>
              <a:stretch/>
            </p:blipFill>
            <p:spPr>
              <a:xfrm>
                <a:off x="604942" y="2730330"/>
                <a:ext cx="1416678" cy="435695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824FCA-AB1E-8ABE-91CE-3033FCD5881A}"/>
                  </a:ext>
                </a:extLst>
              </p:cNvPr>
              <p:cNvSpPr txBox="1"/>
              <p:nvPr/>
            </p:nvSpPr>
            <p:spPr>
              <a:xfrm>
                <a:off x="723103" y="3160680"/>
                <a:ext cx="1180356" cy="232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2">
                        <a:lumMod val="7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[190]</a:t>
                </a:r>
                <a:r>
                  <a:rPr lang="ko-KR" altLang="en-US" sz="1000" dirty="0">
                    <a:solidFill>
                      <a:schemeClr val="tx2">
                        <a:lumMod val="7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억 투자</a:t>
                </a:r>
                <a:endPara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800EA1-F89B-7396-F37C-2700052D0FC3}"/>
                  </a:ext>
                </a:extLst>
              </p:cNvPr>
              <p:cNvSpPr txBox="1"/>
              <p:nvPr/>
            </p:nvSpPr>
            <p:spPr>
              <a:xfrm>
                <a:off x="749004" y="3896628"/>
                <a:ext cx="1180356" cy="232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2">
                        <a:lumMod val="7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[10]</a:t>
                </a:r>
                <a:r>
                  <a:rPr lang="ko-KR" altLang="en-US" sz="1000" dirty="0">
                    <a:solidFill>
                      <a:schemeClr val="tx2">
                        <a:lumMod val="7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억 투자</a:t>
                </a:r>
                <a:endPara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15" name="모서리가 둥근 직사각형 12">
              <a:extLst>
                <a:ext uri="{FF2B5EF4-FFF2-40B4-BE49-F238E27FC236}">
                  <a16:creationId xmlns:a16="http://schemas.microsoft.com/office/drawing/2014/main" id="{F458B2CB-A245-BC45-B196-8B7EA91D35CA}"/>
                </a:ext>
              </a:extLst>
            </p:cNvPr>
            <p:cNvSpPr/>
            <p:nvPr/>
          </p:nvSpPr>
          <p:spPr>
            <a:xfrm>
              <a:off x="4456424" y="2275521"/>
              <a:ext cx="2068403" cy="1245320"/>
            </a:xfrm>
            <a:prstGeom prst="roundRect">
              <a:avLst>
                <a:gd name="adj" fmla="val 5159"/>
              </a:avLst>
            </a:prstGeom>
            <a:noFill/>
            <a:ln w="25400">
              <a:solidFill>
                <a:srgbClr val="D13B3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sz="6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6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가칭</a:t>
              </a:r>
              <a:r>
                <a:rPr lang="en-US" altLang="ko-KR" sz="6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r>
                <a:rPr lang="ko-KR" altLang="en-US" sz="1050" dirty="0" err="1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앤도버</a:t>
              </a:r>
              <a:r>
                <a:rPr lang="ko-KR" altLang="en-US" sz="105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ko-KR" altLang="en-US" sz="1050" dirty="0" err="1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부산신항</a:t>
              </a:r>
              <a:r>
                <a:rPr lang="ko-KR" altLang="en-US" sz="105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endParaRPr lang="en-US" altLang="ko-KR" sz="105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ko-KR" altLang="en-US" sz="105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동방물류센터</a:t>
              </a:r>
              <a:r>
                <a:rPr lang="en-US" altLang="ko-KR" sz="105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(DBLC)</a:t>
              </a:r>
            </a:p>
            <a:p>
              <a:pPr algn="ctr"/>
              <a:r>
                <a:rPr lang="ko-KR" altLang="en-US" sz="105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일반사모투자신탁 제</a:t>
              </a:r>
              <a:r>
                <a:rPr lang="en-US" altLang="ko-KR" sz="105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r>
                <a:rPr lang="ko-KR" altLang="en-US" sz="105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호</a:t>
              </a:r>
              <a:endParaRPr lang="en-US" altLang="ko-KR" sz="105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총 </a:t>
              </a:r>
              <a:r>
                <a:rPr lang="en-US" altLang="ko-KR" sz="9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[200] </a:t>
              </a:r>
              <a:r>
                <a:rPr lang="ko-KR" altLang="en-US" sz="9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억</a:t>
              </a:r>
              <a:endParaRPr lang="en-US" altLang="ko-KR" sz="9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en-US" altLang="ko-KR" sz="9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       ∙ 1</a:t>
              </a:r>
              <a:r>
                <a:rPr lang="ko-KR" altLang="en-US" sz="9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종 수익권 </a:t>
              </a:r>
              <a:r>
                <a:rPr lang="en-US" altLang="ko-KR" sz="9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190</a:t>
              </a:r>
              <a:r>
                <a:rPr lang="ko-KR" altLang="en-US" sz="9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억</a:t>
              </a:r>
              <a:endParaRPr lang="en-US" altLang="ko-KR" sz="9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en-US" altLang="ko-KR" sz="9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       ∙ 2</a:t>
              </a:r>
              <a:r>
                <a:rPr lang="ko-KR" altLang="en-US" sz="9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종 수익권 </a:t>
              </a:r>
              <a:r>
                <a:rPr lang="en-US" altLang="ko-KR" sz="9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10</a:t>
              </a:r>
              <a:r>
                <a:rPr lang="ko-KR" altLang="en-US" sz="900" dirty="0">
                  <a:solidFill>
                    <a:srgbClr val="C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억</a:t>
              </a:r>
              <a:endParaRPr lang="en-US" altLang="ko-KR" sz="9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9B03BE2-7182-71A3-841F-BA4F20D80F85}"/>
                </a:ext>
              </a:extLst>
            </p:cNvPr>
            <p:cNvCxnSpPr>
              <a:cxnSpLocks/>
            </p:cNvCxnSpPr>
            <p:nvPr/>
          </p:nvCxnSpPr>
          <p:spPr>
            <a:xfrm>
              <a:off x="3465304" y="2848153"/>
              <a:ext cx="972046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F56BDDE-C32C-769C-B1A9-577BE12FE58C}"/>
                </a:ext>
              </a:extLst>
            </p:cNvPr>
            <p:cNvCxnSpPr>
              <a:cxnSpLocks/>
            </p:cNvCxnSpPr>
            <p:nvPr/>
          </p:nvCxnSpPr>
          <p:spPr>
            <a:xfrm>
              <a:off x="6563762" y="2836297"/>
              <a:ext cx="1060616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8E6AFD6-8325-3656-74D6-DBFD1704E81F}"/>
                </a:ext>
              </a:extLst>
            </p:cNvPr>
            <p:cNvCxnSpPr>
              <a:cxnSpLocks/>
            </p:cNvCxnSpPr>
            <p:nvPr/>
          </p:nvCxnSpPr>
          <p:spPr>
            <a:xfrm>
              <a:off x="6554676" y="2975087"/>
              <a:ext cx="1050918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9ED3D2-9020-E2A5-89BE-041842939B9F}"/>
                </a:ext>
              </a:extLst>
            </p:cNvPr>
            <p:cNvSpPr txBox="1"/>
            <p:nvPr/>
          </p:nvSpPr>
          <p:spPr>
            <a:xfrm>
              <a:off x="6473785" y="1520881"/>
              <a:ext cx="1164068" cy="25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FF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㈜동방 연대보증</a:t>
              </a:r>
              <a:endParaRPr lang="en-US" altLang="ko-KR" sz="9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B78E8E8-BE10-8BC4-3F59-8B293A68C5B5}"/>
                </a:ext>
              </a:extLst>
            </p:cNvPr>
            <p:cNvSpPr/>
            <p:nvPr/>
          </p:nvSpPr>
          <p:spPr>
            <a:xfrm>
              <a:off x="1489926" y="1794025"/>
              <a:ext cx="1964687" cy="2111107"/>
            </a:xfrm>
            <a:prstGeom prst="roundRect">
              <a:avLst>
                <a:gd name="adj" fmla="val 3430"/>
              </a:avLst>
            </a:prstGeom>
            <a:noFill/>
            <a:ln>
              <a:solidFill>
                <a:srgbClr val="4749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B1D65F6-08FB-9587-749A-857E15046C74}"/>
                </a:ext>
              </a:extLst>
            </p:cNvPr>
            <p:cNvSpPr/>
            <p:nvPr/>
          </p:nvSpPr>
          <p:spPr>
            <a:xfrm>
              <a:off x="1752188" y="1636297"/>
              <a:ext cx="1440160" cy="314457"/>
            </a:xfrm>
            <a:prstGeom prst="roundRect">
              <a:avLst/>
            </a:prstGeom>
            <a:solidFill>
              <a:srgbClr val="A69CAC"/>
            </a:solidFill>
            <a:ln>
              <a:solidFill>
                <a:srgbClr val="4749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펀드투자자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8CBB409-48A1-A314-B3A9-9892CC8EB2F6}"/>
                </a:ext>
              </a:extLst>
            </p:cNvPr>
            <p:cNvCxnSpPr/>
            <p:nvPr/>
          </p:nvCxnSpPr>
          <p:spPr>
            <a:xfrm>
              <a:off x="1708578" y="3006056"/>
              <a:ext cx="1450189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FAFB949-B02C-EDB2-2901-57F733B2E6CA}"/>
                </a:ext>
              </a:extLst>
            </p:cNvPr>
            <p:cNvSpPr/>
            <p:nvPr/>
          </p:nvSpPr>
          <p:spPr>
            <a:xfrm>
              <a:off x="4746906" y="2095322"/>
              <a:ext cx="1440160" cy="314457"/>
            </a:xfrm>
            <a:prstGeom prst="roundRect">
              <a:avLst/>
            </a:prstGeom>
            <a:solidFill>
              <a:srgbClr val="F8BEB6"/>
            </a:solidFill>
            <a:ln>
              <a:solidFill>
                <a:srgbClr val="D13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222933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펀드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2425139-D9A8-B961-C59E-ACBF7F0609F6}"/>
                </a:ext>
              </a:extLst>
            </p:cNvPr>
            <p:cNvSpPr/>
            <p:nvPr/>
          </p:nvSpPr>
          <p:spPr>
            <a:xfrm>
              <a:off x="7686257" y="2275521"/>
              <a:ext cx="1816985" cy="1211184"/>
            </a:xfrm>
            <a:prstGeom prst="roundRect">
              <a:avLst>
                <a:gd name="adj" fmla="val 3430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8585471-F86B-A1B9-0B90-C7CFC4A77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8343" y="3091022"/>
              <a:ext cx="1305590" cy="35299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0CEE6D6-5509-C8B2-317A-3185B8FA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1954" y="2553963"/>
              <a:ext cx="1305590" cy="35299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12CC42-79B3-D9D7-47A4-AF3950F4BE4E}"/>
                </a:ext>
              </a:extLst>
            </p:cNvPr>
            <p:cNvSpPr txBox="1"/>
            <p:nvPr/>
          </p:nvSpPr>
          <p:spPr>
            <a:xfrm>
              <a:off x="8004571" y="2836298"/>
              <a:ext cx="1180356" cy="44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7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가칭</a:t>
              </a:r>
              <a:r>
                <a:rPr lang="en-US" altLang="ko-KR" sz="7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r>
                <a:rPr lang="en-US" altLang="ko-KR" sz="105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en-US" altLang="ko-KR" sz="1100" dirty="0">
                  <a:solidFill>
                    <a:srgbClr val="FF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DBLC</a:t>
              </a:r>
            </a:p>
            <a:p>
              <a:pPr algn="ctr"/>
              <a:r>
                <a:rPr lang="en-US" altLang="ko-KR" sz="9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9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신규</a:t>
              </a:r>
              <a:r>
                <a:rPr lang="en-US" altLang="ko-KR" sz="9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SPC</a:t>
              </a:r>
              <a:r>
                <a:rPr lang="ko-KR" altLang="en-US" sz="9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법인</a:t>
              </a:r>
              <a:r>
                <a:rPr lang="en-US" altLang="ko-KR" sz="9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5008ABD-DE30-5524-B073-91E8D1146743}"/>
                </a:ext>
              </a:extLst>
            </p:cNvPr>
            <p:cNvSpPr/>
            <p:nvPr/>
          </p:nvSpPr>
          <p:spPr>
            <a:xfrm>
              <a:off x="7874669" y="2128936"/>
              <a:ext cx="1440160" cy="31445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00" dirty="0" err="1">
                  <a:solidFill>
                    <a:srgbClr val="222933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차주</a:t>
              </a:r>
              <a:r>
                <a:rPr lang="ko-KR" altLang="en-US" sz="1000" baseline="30000" dirty="0" err="1">
                  <a:solidFill>
                    <a:srgbClr val="222933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주</a:t>
              </a:r>
              <a:r>
                <a:rPr lang="en-US" altLang="ko-KR" sz="1000" baseline="30000" dirty="0">
                  <a:solidFill>
                    <a:srgbClr val="222933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1]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AF0E54F-3F87-D9BC-7984-CA331066204C}"/>
                </a:ext>
              </a:extLst>
            </p:cNvPr>
            <p:cNvCxnSpPr>
              <a:cxnSpLocks/>
            </p:cNvCxnSpPr>
            <p:nvPr/>
          </p:nvCxnSpPr>
          <p:spPr>
            <a:xfrm>
              <a:off x="8594749" y="3585298"/>
              <a:ext cx="0" cy="57647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045ED5E-8934-32BE-D11E-7A3703439ED5}"/>
                </a:ext>
              </a:extLst>
            </p:cNvPr>
            <p:cNvCxnSpPr>
              <a:cxnSpLocks/>
            </p:cNvCxnSpPr>
            <p:nvPr/>
          </p:nvCxnSpPr>
          <p:spPr>
            <a:xfrm>
              <a:off x="8748234" y="3585298"/>
              <a:ext cx="0" cy="530568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AB26C1B-321B-76D1-AB64-2C655505CAA4}"/>
                </a:ext>
              </a:extLst>
            </p:cNvPr>
            <p:cNvSpPr/>
            <p:nvPr/>
          </p:nvSpPr>
          <p:spPr>
            <a:xfrm>
              <a:off x="7722486" y="4334186"/>
              <a:ext cx="1816985" cy="884560"/>
            </a:xfrm>
            <a:prstGeom prst="roundRect">
              <a:avLst>
                <a:gd name="adj" fmla="val 3430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9EDE1F-E537-691E-B70A-157E7F0C45E7}"/>
                </a:ext>
              </a:extLst>
            </p:cNvPr>
            <p:cNvSpPr txBox="1"/>
            <p:nvPr/>
          </p:nvSpPr>
          <p:spPr>
            <a:xfrm>
              <a:off x="8004571" y="4947276"/>
              <a:ext cx="1330869" cy="25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9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공장 시설 소유 中</a:t>
              </a:r>
              <a:r>
                <a:rPr lang="en-US" altLang="ko-KR" sz="9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5C3F27F-4CDC-E8D4-34EE-D05874B45EB0}"/>
                </a:ext>
              </a:extLst>
            </p:cNvPr>
            <p:cNvSpPr/>
            <p:nvPr/>
          </p:nvSpPr>
          <p:spPr>
            <a:xfrm>
              <a:off x="7910898" y="4187601"/>
              <a:ext cx="1440160" cy="31445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rgbClr val="222933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매도인</a:t>
              </a:r>
              <a:endParaRPr lang="en-US" altLang="ko-KR" sz="1000" baseline="30000" dirty="0">
                <a:solidFill>
                  <a:srgbClr val="222933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3994E96-A192-8038-1AC2-5A286051D7C5}"/>
                </a:ext>
              </a:extLst>
            </p:cNvPr>
            <p:cNvSpPr txBox="1"/>
            <p:nvPr/>
          </p:nvSpPr>
          <p:spPr>
            <a:xfrm>
              <a:off x="8535986" y="3768061"/>
              <a:ext cx="1164068" cy="25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부동산 매각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D42DF0-BBFB-1CDC-C736-62EFBB9DC609}"/>
                </a:ext>
              </a:extLst>
            </p:cNvPr>
            <p:cNvSpPr txBox="1"/>
            <p:nvPr/>
          </p:nvSpPr>
          <p:spPr>
            <a:xfrm>
              <a:off x="7722486" y="3769194"/>
              <a:ext cx="1122124" cy="25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매입대금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6305620-C246-E6FE-83AA-D39F5A89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5837" y="4650852"/>
              <a:ext cx="1049090" cy="304174"/>
            </a:xfrm>
            <a:prstGeom prst="rect">
              <a:avLst/>
            </a:prstGeom>
          </p:spPr>
        </p:pic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A5DBA75-0251-C7AA-41D9-040A63B5CFAB}"/>
                </a:ext>
              </a:extLst>
            </p:cNvPr>
            <p:cNvSpPr/>
            <p:nvPr/>
          </p:nvSpPr>
          <p:spPr>
            <a:xfrm>
              <a:off x="9551101" y="2939300"/>
              <a:ext cx="394282" cy="1895912"/>
            </a:xfrm>
            <a:custGeom>
              <a:avLst/>
              <a:gdLst>
                <a:gd name="connsiteX0" fmla="*/ 0 w 394282"/>
                <a:gd name="connsiteY0" fmla="*/ 8389 h 1895912"/>
                <a:gd name="connsiteX1" fmla="*/ 377504 w 394282"/>
                <a:gd name="connsiteY1" fmla="*/ 0 h 1895912"/>
                <a:gd name="connsiteX2" fmla="*/ 394282 w 394282"/>
                <a:gd name="connsiteY2" fmla="*/ 1887523 h 1895912"/>
                <a:gd name="connsiteX3" fmla="*/ 50333 w 394282"/>
                <a:gd name="connsiteY3" fmla="*/ 1895912 h 189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282" h="1895912">
                  <a:moveTo>
                    <a:pt x="0" y="8389"/>
                  </a:moveTo>
                  <a:lnTo>
                    <a:pt x="377504" y="0"/>
                  </a:lnTo>
                  <a:lnTo>
                    <a:pt x="394282" y="1887523"/>
                  </a:lnTo>
                  <a:lnTo>
                    <a:pt x="50333" y="1895912"/>
                  </a:lnTo>
                </a:path>
              </a:pathLst>
            </a:custGeom>
            <a:noFill/>
            <a:ln w="19050">
              <a:prstDash val="sysDash"/>
              <a:headEnd type="triangl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63F3CF-669D-E747-7394-1E9B54F22170}"/>
                </a:ext>
              </a:extLst>
            </p:cNvPr>
            <p:cNvSpPr txBox="1"/>
            <p:nvPr/>
          </p:nvSpPr>
          <p:spPr>
            <a:xfrm>
              <a:off x="10214267" y="4072185"/>
              <a:ext cx="664705" cy="25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9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승인</a:t>
              </a:r>
              <a:r>
                <a:rPr lang="en-US" altLang="ko-KR" sz="900" dirty="0">
                  <a:solidFill>
                    <a:schemeClr val="tx2">
                      <a:lumMod val="7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52FB94A-ECE9-F863-EA09-5FC5BC6A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2540" y="3486788"/>
              <a:ext cx="895476" cy="362001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9737C65-1C73-4605-FD49-6EA06416F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92543" y="3795921"/>
              <a:ext cx="895475" cy="276264"/>
            </a:xfrm>
            <a:prstGeom prst="rect">
              <a:avLst/>
            </a:prstGeom>
          </p:spPr>
        </p:pic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E8D6F698-A611-3078-13D5-9ACFD2DA5A71}"/>
                </a:ext>
              </a:extLst>
            </p:cNvPr>
            <p:cNvSpPr/>
            <p:nvPr/>
          </p:nvSpPr>
          <p:spPr>
            <a:xfrm>
              <a:off x="5456654" y="1826977"/>
              <a:ext cx="3120704" cy="283943"/>
            </a:xfrm>
            <a:custGeom>
              <a:avLst/>
              <a:gdLst>
                <a:gd name="connsiteX0" fmla="*/ 0 w 3120704"/>
                <a:gd name="connsiteY0" fmla="*/ 109057 h 134224"/>
                <a:gd name="connsiteX1" fmla="*/ 0 w 3120704"/>
                <a:gd name="connsiteY1" fmla="*/ 0 h 134224"/>
                <a:gd name="connsiteX2" fmla="*/ 3120704 w 3120704"/>
                <a:gd name="connsiteY2" fmla="*/ 0 h 134224"/>
                <a:gd name="connsiteX3" fmla="*/ 3120704 w 3120704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0704" h="134224">
                  <a:moveTo>
                    <a:pt x="0" y="109057"/>
                  </a:moveTo>
                  <a:lnTo>
                    <a:pt x="0" y="0"/>
                  </a:lnTo>
                  <a:lnTo>
                    <a:pt x="3120704" y="0"/>
                  </a:lnTo>
                  <a:lnTo>
                    <a:pt x="3120704" y="134224"/>
                  </a:lnTo>
                </a:path>
              </a:pathLst>
            </a:custGeom>
            <a:noFill/>
            <a:ln w="19050">
              <a:prstDash val="sys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4FFB99E-ECB0-96D9-C2DE-B863AB5DF01F}"/>
                </a:ext>
              </a:extLst>
            </p:cNvPr>
            <p:cNvSpPr txBox="1"/>
            <p:nvPr/>
          </p:nvSpPr>
          <p:spPr>
            <a:xfrm>
              <a:off x="6517792" y="2597203"/>
              <a:ext cx="1164068" cy="25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대출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7AC936-07D8-F3D9-2B75-B59EFA1E4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535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0873" y="0"/>
            <a:ext cx="230425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민감도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883465"/>
            <a:ext cx="439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물가상승률 변동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8719E4A-C031-24FE-7B9B-D9DD36C65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805715"/>
              </p:ext>
            </p:extLst>
          </p:nvPr>
        </p:nvGraphicFramePr>
        <p:xfrm>
          <a:off x="4891570" y="541865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780299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694252"/>
                  </a:ext>
                </a:extLst>
              </a:tr>
            </a:tbl>
          </a:graphicData>
        </a:graphic>
      </p:graphicFrame>
      <p:sp>
        <p:nvSpPr>
          <p:cNvPr id="18" name="직사각형 24">
            <a:extLst>
              <a:ext uri="{FF2B5EF4-FFF2-40B4-BE49-F238E27FC236}">
                <a16:creationId xmlns:a16="http://schemas.microsoft.com/office/drawing/2014/main" id="{0E765B7A-7B6C-6FEB-4CF4-A775BA6452F8}"/>
              </a:ext>
            </a:extLst>
          </p:cNvPr>
          <p:cNvSpPr/>
          <p:nvPr/>
        </p:nvSpPr>
        <p:spPr>
          <a:xfrm>
            <a:off x="593747" y="1247511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물가상승률 변동에 따른 누적 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0CF4B87-DC8A-CE5A-C290-ABAF86C9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676726"/>
              </p:ext>
            </p:extLst>
          </p:nvPr>
        </p:nvGraphicFramePr>
        <p:xfrm>
          <a:off x="572483" y="1783486"/>
          <a:ext cx="8772410" cy="700265"/>
        </p:xfrm>
        <a:graphic>
          <a:graphicData uri="http://schemas.openxmlformats.org/drawingml/2006/table">
            <a:tbl>
              <a:tblPr/>
              <a:tblGrid>
                <a:gridCol w="112062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69020693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3744656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00463653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619766438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65826855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77479224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18115276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4816272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83021397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441032301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515465792"/>
                    </a:ext>
                  </a:extLst>
                </a:gridCol>
              </a:tblGrid>
              <a:tr h="230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물가상승률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최소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평균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2023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2024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2026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2027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2028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2029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2031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2032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2033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2034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2035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2036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2.00%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3.63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2.40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2.84%</a:t>
                      </a:r>
                      <a:r>
                        <a:rPr lang="ko-KR" altLang="en-US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주</a:t>
                      </a:r>
                      <a:r>
                        <a:rPr lang="en-US" altLang="ko-KR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1)</a:t>
                      </a:r>
                      <a:endParaRPr lang="ko-KR" altLang="en-GB" sz="10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2.49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3.61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2.39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2.99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3.29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0FB3FEA7-3B96-3791-B55F-4FC240E6F918}"/>
              </a:ext>
            </a:extLst>
          </p:cNvPr>
          <p:cNvSpPr txBox="1">
            <a:spLocks/>
          </p:cNvSpPr>
          <p:nvPr/>
        </p:nvSpPr>
        <p:spPr>
          <a:xfrm>
            <a:off x="589153" y="1517212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민감도 분석 결과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물가상승률이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2.84%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0.84%p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상승 시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누적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1.85(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거치기간 이후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2.39)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을 상회하여 원리금 상환은 안정적일 것으로 판단됨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en-US" altLang="ko-KR" sz="105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2D905CE-0282-FCC8-017E-84B50EEA1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7075"/>
              </p:ext>
            </p:extLst>
          </p:nvPr>
        </p:nvGraphicFramePr>
        <p:xfrm>
          <a:off x="574851" y="4981461"/>
          <a:ext cx="8770040" cy="805527"/>
        </p:xfrm>
        <a:graphic>
          <a:graphicData uri="http://schemas.openxmlformats.org/drawingml/2006/table">
            <a:tbl>
              <a:tblPr/>
              <a:tblGrid>
                <a:gridCol w="146970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4071042103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</a:tblGrid>
              <a:tr h="17538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물가상승률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Project IRR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주주 </a:t>
                      </a:r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ROE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702570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</a:t>
                      </a: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 불변</a:t>
                      </a:r>
                      <a:r>
                        <a:rPr lang="ko-KR" altLang="en-US" sz="1000" b="0" kern="1200" cap="none" baseline="3000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3000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</a:t>
                      </a: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불변</a:t>
                      </a:r>
                      <a:r>
                        <a:rPr lang="ko-KR" altLang="en-US" sz="1000" b="0" kern="1200" cap="none" baseline="3000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GB"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2.00%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10.60%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11.06%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2.84%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10.30%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6.31%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4027A68-BCBD-4601-B228-F4AB3BFEDB69}"/>
              </a:ext>
            </a:extLst>
          </p:cNvPr>
          <p:cNvSpPr txBox="1"/>
          <p:nvPr/>
        </p:nvSpPr>
        <p:spPr>
          <a:xfrm>
            <a:off x="608284" y="5836035"/>
            <a:ext cx="87920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불변사업수익률은 경상현금흐름을 불변현금흐름으로 환산하여 산정함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불변가격기준일은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31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일이며 물가상승률은 기본안의 경우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2.0%,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민감도안의 경우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2.84%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적용함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8" name="직사각형 24">
            <a:extLst>
              <a:ext uri="{FF2B5EF4-FFF2-40B4-BE49-F238E27FC236}">
                <a16:creationId xmlns:a16="http://schemas.microsoft.com/office/drawing/2014/main" id="{ADB11EBA-D9AF-6996-ECDC-8C99162F4DA5}"/>
              </a:ext>
            </a:extLst>
          </p:cNvPr>
          <p:cNvSpPr/>
          <p:nvPr/>
        </p:nvSpPr>
        <p:spPr>
          <a:xfrm>
            <a:off x="583267" y="4111745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물가상승률 변동에 따른 수익률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텍스트 개체 틀 6">
            <a:extLst>
              <a:ext uri="{FF2B5EF4-FFF2-40B4-BE49-F238E27FC236}">
                <a16:creationId xmlns:a16="http://schemas.microsoft.com/office/drawing/2014/main" id="{3B8BE3AD-14CD-47B0-FC54-9D0C07A71265}"/>
              </a:ext>
            </a:extLst>
          </p:cNvPr>
          <p:cNvSpPr txBox="1">
            <a:spLocks/>
          </p:cNvSpPr>
          <p:nvPr/>
        </p:nvSpPr>
        <p:spPr>
          <a:xfrm>
            <a:off x="583267" y="4364418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민감도 분석 결과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물가상승률이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2.84%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0.84%p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상승시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대비 세후 경상 사업수익률은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0.29%p,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주주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ROE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는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0.39%p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하락하는 것으로 분석됨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물가상승률에 연동하는 항목은 대체투자비와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제경비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중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수도광열비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유류비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세금과공과로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전체 운영비용에서 차지하는 비중이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5.6%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수준으로 낮아 영향이 미미하며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매출단가 상승률은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년마다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3%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 변동하는 바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수익률이 다소 감소함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6288875C-D316-934C-920E-862E1F2C32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1328163"/>
              </p:ext>
            </p:extLst>
          </p:nvPr>
        </p:nvGraphicFramePr>
        <p:xfrm>
          <a:off x="553518" y="2619157"/>
          <a:ext cx="8792095" cy="15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4138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0873" y="0"/>
            <a:ext cx="230425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민감도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53518" y="890909"/>
            <a:ext cx="439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물동량 자연증가율 변동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8719E4A-C031-24FE-7B9B-D9DD36C65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15343"/>
              </p:ext>
            </p:extLst>
          </p:nvPr>
        </p:nvGraphicFramePr>
        <p:xfrm>
          <a:off x="4891570" y="5394066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780299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694252"/>
                  </a:ext>
                </a:extLst>
              </a:tr>
            </a:tbl>
          </a:graphicData>
        </a:graphic>
      </p:graphicFrame>
      <p:sp>
        <p:nvSpPr>
          <p:cNvPr id="18" name="직사각형 24">
            <a:extLst>
              <a:ext uri="{FF2B5EF4-FFF2-40B4-BE49-F238E27FC236}">
                <a16:creationId xmlns:a16="http://schemas.microsoft.com/office/drawing/2014/main" id="{0E765B7A-7B6C-6FEB-4CF4-A775BA6452F8}"/>
              </a:ext>
            </a:extLst>
          </p:cNvPr>
          <p:cNvSpPr/>
          <p:nvPr/>
        </p:nvSpPr>
        <p:spPr>
          <a:xfrm>
            <a:off x="593746" y="1250699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물동량 자연증가율 적용에 따른 누적 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0CF4B87-DC8A-CE5A-C290-ABAF86C9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621587"/>
              </p:ext>
            </p:extLst>
          </p:nvPr>
        </p:nvGraphicFramePr>
        <p:xfrm>
          <a:off x="572483" y="1786674"/>
          <a:ext cx="8772410" cy="700265"/>
        </p:xfrm>
        <a:graphic>
          <a:graphicData uri="http://schemas.openxmlformats.org/drawingml/2006/table">
            <a:tbl>
              <a:tblPr/>
              <a:tblGrid>
                <a:gridCol w="112062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69020693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3744656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00463653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619766438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65826855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77479224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18115276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4816272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83021397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441032301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515465792"/>
                    </a:ext>
                  </a:extLst>
                </a:gridCol>
              </a:tblGrid>
              <a:tr h="230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반영여부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최소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평균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2023</a:t>
                      </a: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2024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2026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2028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2029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2031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2032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2033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2034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2035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2036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증가율 미반영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3.63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2.40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증가율 반영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3.15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3.63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2.40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2.95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3.32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0FB3FEA7-3B96-3791-B55F-4FC240E6F918}"/>
              </a:ext>
            </a:extLst>
          </p:cNvPr>
          <p:cNvSpPr txBox="1">
            <a:spLocks/>
          </p:cNvSpPr>
          <p:nvPr/>
        </p:nvSpPr>
        <p:spPr>
          <a:xfrm>
            <a:off x="589153" y="1520400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2026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년 이후 물동량이 창고시설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0.5%,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야드시설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1.0%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씩 증가함을 가정 시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평균 누적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3.15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기본안대비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증가됨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2D905CE-0282-FCC8-017E-84B50EEA1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942584"/>
              </p:ext>
            </p:extLst>
          </p:nvPr>
        </p:nvGraphicFramePr>
        <p:xfrm>
          <a:off x="574851" y="4956877"/>
          <a:ext cx="8770040" cy="805527"/>
        </p:xfrm>
        <a:graphic>
          <a:graphicData uri="http://schemas.openxmlformats.org/drawingml/2006/table">
            <a:tbl>
              <a:tblPr/>
              <a:tblGrid>
                <a:gridCol w="146970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4071042103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</a:tblGrid>
              <a:tr h="17538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물동량 자연증가율 </a:t>
                      </a:r>
                      <a:endParaRPr lang="en-US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반영 여부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Project IRR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주주 </a:t>
                      </a:r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ROE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702570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</a:t>
                      </a: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</a:t>
                      </a: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불변</a:t>
                      </a:r>
                      <a:r>
                        <a:rPr lang="ko-KR" altLang="en-US" sz="1000" b="0" kern="1200" cap="none" baseline="3000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3000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</a:t>
                      </a: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불변</a:t>
                      </a:r>
                      <a:r>
                        <a:rPr lang="ko-KR" altLang="en-US" sz="1000" b="0" kern="1200" cap="none" baseline="3000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GB"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증가율 미반영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10.60%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11.06%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증가율 반영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11.59%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12.39%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4027A68-BCBD-4601-B228-F4AB3BFEDB69}"/>
              </a:ext>
            </a:extLst>
          </p:cNvPr>
          <p:cNvSpPr txBox="1"/>
          <p:nvPr/>
        </p:nvSpPr>
        <p:spPr>
          <a:xfrm>
            <a:off x="608284" y="5811451"/>
            <a:ext cx="879209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불변사업수익률은 경상현금흐름을 불변현금흐름으로 환산하여 산정함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불변가격기준일은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31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일이며 물가상승률은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2.0%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적용함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8" name="직사각형 24">
            <a:extLst>
              <a:ext uri="{FF2B5EF4-FFF2-40B4-BE49-F238E27FC236}">
                <a16:creationId xmlns:a16="http://schemas.microsoft.com/office/drawing/2014/main" id="{ADB11EBA-D9AF-6996-ECDC-8C99162F4DA5}"/>
              </a:ext>
            </a:extLst>
          </p:cNvPr>
          <p:cNvSpPr/>
          <p:nvPr/>
        </p:nvSpPr>
        <p:spPr>
          <a:xfrm>
            <a:off x="583267" y="4206353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물동량 자연증가율 적용에 따른 수익률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텍스트 개체 틀 6">
            <a:extLst>
              <a:ext uri="{FF2B5EF4-FFF2-40B4-BE49-F238E27FC236}">
                <a16:creationId xmlns:a16="http://schemas.microsoft.com/office/drawing/2014/main" id="{3B8BE3AD-14CD-47B0-FC54-9D0C07A71265}"/>
              </a:ext>
            </a:extLst>
          </p:cNvPr>
          <p:cNvSpPr txBox="1">
            <a:spLocks/>
          </p:cNvSpPr>
          <p:nvPr/>
        </p:nvSpPr>
        <p:spPr>
          <a:xfrm>
            <a:off x="583267" y="4459026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2026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년 이후 물동량이 창고시설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0.5%,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야드시설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1.0%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씩 증가함을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가정시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운영수입은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대비 약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110.6%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수준이 되며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세후 경상 사업수익률은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0.94%p,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주주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ROE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는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1.33%p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상승하는 것으로 분석됨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895F3DA-283D-BF63-9C6E-9DD35EF0D8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513620"/>
              </p:ext>
            </p:extLst>
          </p:nvPr>
        </p:nvGraphicFramePr>
        <p:xfrm>
          <a:off x="560388" y="2508868"/>
          <a:ext cx="8792096" cy="15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9511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0873" y="0"/>
            <a:ext cx="230425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민감도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24770" y="892006"/>
            <a:ext cx="439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매출단가 상승률 변동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8719E4A-C031-24FE-7B9B-D9DD36C65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15958"/>
              </p:ext>
            </p:extLst>
          </p:nvPr>
        </p:nvGraphicFramePr>
        <p:xfrm>
          <a:off x="4891570" y="5146028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780299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694252"/>
                  </a:ext>
                </a:extLst>
              </a:tr>
            </a:tbl>
          </a:graphicData>
        </a:graphic>
      </p:graphicFrame>
      <p:sp>
        <p:nvSpPr>
          <p:cNvPr id="18" name="직사각형 24">
            <a:extLst>
              <a:ext uri="{FF2B5EF4-FFF2-40B4-BE49-F238E27FC236}">
                <a16:creationId xmlns:a16="http://schemas.microsoft.com/office/drawing/2014/main" id="{0E765B7A-7B6C-6FEB-4CF4-A775BA6452F8}"/>
              </a:ext>
            </a:extLst>
          </p:cNvPr>
          <p:cNvSpPr/>
          <p:nvPr/>
        </p:nvSpPr>
        <p:spPr>
          <a:xfrm>
            <a:off x="593746" y="1283190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매출단가 상승률 변동에 따른 누적 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0CF4B87-DC8A-CE5A-C290-ABAF86C9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214831"/>
              </p:ext>
            </p:extLst>
          </p:nvPr>
        </p:nvGraphicFramePr>
        <p:xfrm>
          <a:off x="572483" y="1819165"/>
          <a:ext cx="8772410" cy="700265"/>
        </p:xfrm>
        <a:graphic>
          <a:graphicData uri="http://schemas.openxmlformats.org/drawingml/2006/table">
            <a:tbl>
              <a:tblPr/>
              <a:tblGrid>
                <a:gridCol w="112062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69020693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3744656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00463653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619766438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65826855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77479224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18115276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4816272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83021397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441032301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515465792"/>
                    </a:ext>
                  </a:extLst>
                </a:gridCol>
              </a:tblGrid>
              <a:tr h="230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매출단가 상승률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최소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평균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2023</a:t>
                      </a: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2024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2026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2028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2029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2031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2032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2033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2034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2035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2036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년마다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3.63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2.40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매년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1.5%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3.14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3.63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2.34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2.48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3.93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0FB3FEA7-3B96-3791-B55F-4FC240E6F918}"/>
              </a:ext>
            </a:extLst>
          </p:cNvPr>
          <p:cNvSpPr txBox="1">
            <a:spLocks/>
          </p:cNvSpPr>
          <p:nvPr/>
        </p:nvSpPr>
        <p:spPr>
          <a:xfrm>
            <a:off x="589153" y="1552891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매출단가가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2026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년 이후 매년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1.5%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상승 시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누적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1.85(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거치기간 이후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2.34)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을 상회하여 원리금 상환은 안정적일 것으로 판단됨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2D905CE-0282-FCC8-017E-84B50EEA1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774709"/>
              </p:ext>
            </p:extLst>
          </p:nvPr>
        </p:nvGraphicFramePr>
        <p:xfrm>
          <a:off x="574851" y="4708839"/>
          <a:ext cx="8770040" cy="805527"/>
        </p:xfrm>
        <a:graphic>
          <a:graphicData uri="http://schemas.openxmlformats.org/drawingml/2006/table">
            <a:tbl>
              <a:tblPr/>
              <a:tblGrid>
                <a:gridCol w="146970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4071042103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</a:tblGrid>
              <a:tr h="17538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매출단가 상승률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Project IRR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주주 </a:t>
                      </a:r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ROE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702570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</a:t>
                      </a: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</a:t>
                      </a: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불변</a:t>
                      </a:r>
                      <a:r>
                        <a:rPr lang="ko-KR" altLang="en-US" sz="1000" b="0" kern="1200" cap="none" baseline="3000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3000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</a:t>
                      </a: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불변</a:t>
                      </a:r>
                      <a:r>
                        <a:rPr lang="ko-KR" altLang="en-US" sz="1000" b="0" kern="1200" cap="none" baseline="3000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GB"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년마다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10.60%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11.06%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매년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1.5%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11.76%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12.67%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4027A68-BCBD-4601-B228-F4AB3BFEDB69}"/>
              </a:ext>
            </a:extLst>
          </p:cNvPr>
          <p:cNvSpPr txBox="1"/>
          <p:nvPr/>
        </p:nvSpPr>
        <p:spPr>
          <a:xfrm>
            <a:off x="608284" y="5563413"/>
            <a:ext cx="879209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불변사업수익률은 경상현금흐름을 불변현금흐름으로 환산하여 산정함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불변가격기준일은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31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일이며 물가상승률은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2.0%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적용함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8" name="직사각형 24">
            <a:extLst>
              <a:ext uri="{FF2B5EF4-FFF2-40B4-BE49-F238E27FC236}">
                <a16:creationId xmlns:a16="http://schemas.microsoft.com/office/drawing/2014/main" id="{ADB11EBA-D9AF-6996-ECDC-8C99162F4DA5}"/>
              </a:ext>
            </a:extLst>
          </p:cNvPr>
          <p:cNvSpPr/>
          <p:nvPr/>
        </p:nvSpPr>
        <p:spPr>
          <a:xfrm>
            <a:off x="583267" y="4207518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매출단가 상승률 변동에 따른 수익률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텍스트 개체 틀 6">
            <a:extLst>
              <a:ext uri="{FF2B5EF4-FFF2-40B4-BE49-F238E27FC236}">
                <a16:creationId xmlns:a16="http://schemas.microsoft.com/office/drawing/2014/main" id="{3B8BE3AD-14CD-47B0-FC54-9D0C07A71265}"/>
              </a:ext>
            </a:extLst>
          </p:cNvPr>
          <p:cNvSpPr txBox="1">
            <a:spLocks/>
          </p:cNvSpPr>
          <p:nvPr/>
        </p:nvSpPr>
        <p:spPr>
          <a:xfrm>
            <a:off x="583267" y="4460191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매출단가가 매년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1.5%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상승 시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대비 운영수입은 약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112.5%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수준으로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세후 경상 사업수익률은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1.11%p,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주주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ROE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는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1.61%p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상승하는 것으로 분석됨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895F3DA-283D-BF63-9C6E-9DD35EF0D8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643187"/>
              </p:ext>
            </p:extLst>
          </p:nvPr>
        </p:nvGraphicFramePr>
        <p:xfrm>
          <a:off x="560388" y="2541359"/>
          <a:ext cx="8792096" cy="15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594313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0873" y="0"/>
            <a:ext cx="230425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기준금리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14350-2500-0B87-C2E5-A7AC19A227BB}"/>
              </a:ext>
            </a:extLst>
          </p:cNvPr>
          <p:cNvSpPr txBox="1"/>
          <p:nvPr/>
        </p:nvSpPr>
        <p:spPr>
          <a:xfrm>
            <a:off x="524770" y="892006"/>
            <a:ext cx="439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기준금리 변동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8719E4A-C031-24FE-7B9B-D9DD36C655AB}"/>
              </a:ext>
            </a:extLst>
          </p:cNvPr>
          <p:cNvGraphicFramePr>
            <a:graphicFrameLocks noGrp="1"/>
          </p:cNvGraphicFramePr>
          <p:nvPr/>
        </p:nvGraphicFramePr>
        <p:xfrm>
          <a:off x="4891570" y="5146028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780299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694252"/>
                  </a:ext>
                </a:extLst>
              </a:tr>
            </a:tbl>
          </a:graphicData>
        </a:graphic>
      </p:graphicFrame>
      <p:sp>
        <p:nvSpPr>
          <p:cNvPr id="18" name="직사각형 24">
            <a:extLst>
              <a:ext uri="{FF2B5EF4-FFF2-40B4-BE49-F238E27FC236}">
                <a16:creationId xmlns:a16="http://schemas.microsoft.com/office/drawing/2014/main" id="{0E765B7A-7B6C-6FEB-4CF4-A775BA6452F8}"/>
              </a:ext>
            </a:extLst>
          </p:cNvPr>
          <p:cNvSpPr/>
          <p:nvPr/>
        </p:nvSpPr>
        <p:spPr>
          <a:xfrm>
            <a:off x="593746" y="1283190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기준금리 변동에 따른 누적 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0CF4B87-DC8A-CE5A-C290-ABAF86C9B80A}"/>
              </a:ext>
            </a:extLst>
          </p:cNvPr>
          <p:cNvGraphicFramePr>
            <a:graphicFrameLocks noGrp="1"/>
          </p:cNvGraphicFramePr>
          <p:nvPr/>
        </p:nvGraphicFramePr>
        <p:xfrm>
          <a:off x="572483" y="1819165"/>
          <a:ext cx="8772410" cy="700265"/>
        </p:xfrm>
        <a:graphic>
          <a:graphicData uri="http://schemas.openxmlformats.org/drawingml/2006/table">
            <a:tbl>
              <a:tblPr/>
              <a:tblGrid>
                <a:gridCol w="112062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69020693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769213077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3744656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00463653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619766438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65826855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77479224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18115276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4816272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2830213974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441032301"/>
                    </a:ext>
                  </a:extLst>
                </a:gridCol>
                <a:gridCol w="450105">
                  <a:extLst>
                    <a:ext uri="{9D8B030D-6E8A-4147-A177-3AD203B41FA5}">
                      <a16:colId xmlns:a16="http://schemas.microsoft.com/office/drawing/2014/main" val="1515465792"/>
                    </a:ext>
                  </a:extLst>
                </a:gridCol>
              </a:tblGrid>
              <a:tr h="230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기준금리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최소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평균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2023</a:t>
                      </a:r>
                    </a:p>
                  </a:txBody>
                  <a:tcPr marL="0" marR="1800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2024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2026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2028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2029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2031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2032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2033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2034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2035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2036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2037</a:t>
                      </a: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3.7%(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기본안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1.85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2.63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2.40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234731">
                <a:tc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4.7%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1.55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2.36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1.55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1.97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2.76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2.04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0FB3FEA7-3B96-3791-B55F-4FC240E6F918}"/>
              </a:ext>
            </a:extLst>
          </p:cNvPr>
          <p:cNvSpPr txBox="1">
            <a:spLocks/>
          </p:cNvSpPr>
          <p:nvPr/>
        </p:nvSpPr>
        <p:spPr>
          <a:xfrm>
            <a:off x="589153" y="1552891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기준금리가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대비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1.0%p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상승시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누적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1.55(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거치기간 이후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2.04)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을 상회하여 원리금 상환은 안정적일 것으로 판단됨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2D905CE-0282-FCC8-017E-84B50EEA1901}"/>
              </a:ext>
            </a:extLst>
          </p:cNvPr>
          <p:cNvGraphicFramePr>
            <a:graphicFrameLocks noGrp="1"/>
          </p:cNvGraphicFramePr>
          <p:nvPr/>
        </p:nvGraphicFramePr>
        <p:xfrm>
          <a:off x="574851" y="4708839"/>
          <a:ext cx="8770040" cy="805527"/>
        </p:xfrm>
        <a:graphic>
          <a:graphicData uri="http://schemas.openxmlformats.org/drawingml/2006/table">
            <a:tbl>
              <a:tblPr/>
              <a:tblGrid>
                <a:gridCol w="1469705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626394176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122958219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2916426142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4071042103"/>
                    </a:ext>
                  </a:extLst>
                </a:gridCol>
                <a:gridCol w="1460067">
                  <a:extLst>
                    <a:ext uri="{9D8B030D-6E8A-4147-A177-3AD203B41FA5}">
                      <a16:colId xmlns:a16="http://schemas.microsoft.com/office/drawing/2014/main" val="3933187376"/>
                    </a:ext>
                  </a:extLst>
                </a:gridCol>
              </a:tblGrid>
              <a:tr h="17538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기준금리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Project IRR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주주 </a:t>
                      </a:r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ROE</a:t>
                      </a:r>
                      <a:endParaRPr lang="en-GB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1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702570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</a:t>
                      </a: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경상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세전</a:t>
                      </a: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불변</a:t>
                      </a:r>
                      <a:r>
                        <a:rPr lang="ko-KR" altLang="en-US" sz="1000" b="0" kern="1200" cap="none" baseline="3000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3000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kern="1200" cap="none" baseline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세후 </a:t>
                      </a:r>
                      <a:r>
                        <a:rPr lang="ko-KR" altLang="en-US" sz="1000" b="0" kern="1200" cap="none" baseline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불변</a:t>
                      </a:r>
                      <a:r>
                        <a:rPr lang="ko-KR" altLang="en-US" sz="1000" b="0" kern="1200" cap="none" baseline="3000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주</a:t>
                      </a:r>
                      <a:r>
                        <a:rPr lang="en-US" altLang="ko-KR" sz="1000" b="0" kern="1200" cap="none" baseline="3000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Arial"/>
                        </a:rPr>
                        <a:t>)</a:t>
                      </a:r>
                      <a:endParaRPr lang="en-GB" sz="1000" b="0" kern="1200" cap="none" baseline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25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GB" sz="1000" b="1" kern="1200" cap="none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108000" marR="10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0053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3.7%(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기본안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)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10.60%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11.06%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175385">
                <a:tc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4.7%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10.60%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10.77%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4027A68-BCBD-4601-B228-F4AB3BFEDB69}"/>
              </a:ext>
            </a:extLst>
          </p:cNvPr>
          <p:cNvSpPr txBox="1"/>
          <p:nvPr/>
        </p:nvSpPr>
        <p:spPr>
          <a:xfrm>
            <a:off x="608284" y="5563413"/>
            <a:ext cx="879209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불변사업수익률은 경상현금흐름을 불변현금흐름으로 환산하여 산정함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불변가격기준일은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12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31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일이며 물가상승률은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2.0%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적용함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8" name="직사각형 24">
            <a:extLst>
              <a:ext uri="{FF2B5EF4-FFF2-40B4-BE49-F238E27FC236}">
                <a16:creationId xmlns:a16="http://schemas.microsoft.com/office/drawing/2014/main" id="{ADB11EBA-D9AF-6996-ECDC-8C99162F4DA5}"/>
              </a:ext>
            </a:extLst>
          </p:cNvPr>
          <p:cNvSpPr/>
          <p:nvPr/>
        </p:nvSpPr>
        <p:spPr>
          <a:xfrm>
            <a:off x="583267" y="4207518"/>
            <a:ext cx="3901346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기준금리 변동에 따른 수익률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텍스트 개체 틀 6">
            <a:extLst>
              <a:ext uri="{FF2B5EF4-FFF2-40B4-BE49-F238E27FC236}">
                <a16:creationId xmlns:a16="http://schemas.microsoft.com/office/drawing/2014/main" id="{3B8BE3AD-14CD-47B0-FC54-9D0C07A71265}"/>
              </a:ext>
            </a:extLst>
          </p:cNvPr>
          <p:cNvSpPr txBox="1">
            <a:spLocks/>
          </p:cNvSpPr>
          <p:nvPr/>
        </p:nvSpPr>
        <p:spPr>
          <a:xfrm>
            <a:off x="583267" y="4460191"/>
            <a:ext cx="8756304" cy="275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 sz="1200" b="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•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-"/>
              <a:tabLst/>
              <a:defRPr sz="12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marR="0" indent="-144000" algn="l" defTabSz="914126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eorgia" pitchFamily="18" charset="0"/>
              <a:buChar char="›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1451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9314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67177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–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5040" indent="-177863" algn="l" defTabSz="666985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583"/>
              </a:spcAft>
              <a:buFont typeface="Arial" panose="020B0604020202020204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기준금리가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대비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1.0%p </a:t>
            </a:r>
            <a:r>
              <a:rPr lang="ko-KR" altLang="en-US" sz="1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상승시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세후 경상 사업수익률은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0.10%p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상승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주주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ROE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는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0.29%p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하락하는 것으로 분석됨</a:t>
            </a:r>
            <a:endParaRPr lang="en-US" altLang="ko-KR" sz="1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895F3DA-283D-BF63-9C6E-9DD35EF0D8AF}"/>
              </a:ext>
            </a:extLst>
          </p:cNvPr>
          <p:cNvGraphicFramePr>
            <a:graphicFrameLocks/>
          </p:cNvGraphicFramePr>
          <p:nvPr/>
        </p:nvGraphicFramePr>
        <p:xfrm>
          <a:off x="560388" y="2541359"/>
          <a:ext cx="8792096" cy="15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8202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300A93-AE94-F72B-B882-8A7EFCEC733E}"/>
              </a:ext>
            </a:extLst>
          </p:cNvPr>
          <p:cNvSpPr/>
          <p:nvPr/>
        </p:nvSpPr>
        <p:spPr>
          <a:xfrm>
            <a:off x="5025008" y="1181564"/>
            <a:ext cx="4320604" cy="2220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운영비용 증가 위험이란 주요 가정에 따라 산출된 운영비용 추정치보다 실제 운영비용이 초과하여 발생하는 위험을 의미함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회사가 추정 제시한 운영비용을 현재 사업지 인근에서 운영 중인 동방물류센터의 운영비용 실적과  비교한 결과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유사한 수준으로 검토되었음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추가적으로 운영비용을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대비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105%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가정한 민감도 분석 결과 전기간 누적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1.36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상회하여 원리금 상환이 안정적일 것으로 분석됨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4160912" y="0"/>
            <a:ext cx="230425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위험분석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5B7453-4A27-0962-269A-7DC21FA6454E}"/>
              </a:ext>
            </a:extLst>
          </p:cNvPr>
          <p:cNvSpPr/>
          <p:nvPr/>
        </p:nvSpPr>
        <p:spPr>
          <a:xfrm>
            <a:off x="560388" y="911763"/>
            <a:ext cx="4320604" cy="304815"/>
          </a:xfrm>
          <a:prstGeom prst="rect">
            <a:avLst/>
          </a:prstGeom>
          <a:solidFill>
            <a:srgbClr val="36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defTabSz="514190">
              <a:spcAft>
                <a:spcPts val="0"/>
              </a:spcAft>
              <a:buClr>
                <a:srgbClr val="D04A02"/>
              </a:buClr>
              <a:buSzPts val="1600"/>
            </a:pPr>
            <a:r>
              <a:rPr lang="ko-KR" altLang="en-US" sz="1400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운영수입 감소위험</a:t>
            </a:r>
            <a:endParaRPr lang="en-US" altLang="ko-KR" sz="1400" spc="-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E3BDAA-16E9-C66E-5AC1-1505CC3AC123}"/>
              </a:ext>
            </a:extLst>
          </p:cNvPr>
          <p:cNvSpPr/>
          <p:nvPr/>
        </p:nvSpPr>
        <p:spPr>
          <a:xfrm>
            <a:off x="560388" y="1199069"/>
            <a:ext cx="4320604" cy="2229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운영수입 감소 위험이란 주요 가정에 따라 산출된 운영수입 추정치보다 실제 수입이 낮아져 이로 인해 발생하는 위험을 의미함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Covid19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인후 급격한 물류수요가 증가하고 있으며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LG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전자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판토스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로부터 추가적인 물동량 유치 의향을 받은 점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사업지 인근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서측컨테이너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터미널이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2023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개장이 예정되어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신항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내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웅동지역의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물동량 확보 가능성이 높다는 점을 고려하면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회사가 추정 제시한 물동량을 확보하지 못할 위험은 낮을 것으로 판단됨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추가적으로 운영수입을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대비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95%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가정한 민감도 분석 결과 전기간 누적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1.18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상회하여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원리금 상환이 안정적일 것으로 분석됨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5E28ED-98F6-AEC5-239F-A5D9C630300B}"/>
              </a:ext>
            </a:extLst>
          </p:cNvPr>
          <p:cNvSpPr/>
          <p:nvPr/>
        </p:nvSpPr>
        <p:spPr>
          <a:xfrm>
            <a:off x="560388" y="3402245"/>
            <a:ext cx="4320604" cy="72009"/>
          </a:xfrm>
          <a:prstGeom prst="rect">
            <a:avLst/>
          </a:prstGeom>
          <a:solidFill>
            <a:srgbClr val="36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4BB02A44-BA1B-DD1A-3A94-63D374E18A29}"/>
              </a:ext>
            </a:extLst>
          </p:cNvPr>
          <p:cNvSpPr/>
          <p:nvPr/>
        </p:nvSpPr>
        <p:spPr>
          <a:xfrm rot="10800000">
            <a:off x="560388" y="1190909"/>
            <a:ext cx="504180" cy="135161"/>
          </a:xfrm>
          <a:prstGeom prst="triangle">
            <a:avLst/>
          </a:prstGeom>
          <a:solidFill>
            <a:srgbClr val="1F2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A72120-1E1A-00D5-B8C5-E1B794B9DD9F}"/>
              </a:ext>
            </a:extLst>
          </p:cNvPr>
          <p:cNvSpPr/>
          <p:nvPr/>
        </p:nvSpPr>
        <p:spPr>
          <a:xfrm>
            <a:off x="5025010" y="911763"/>
            <a:ext cx="4320604" cy="287310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defTabSz="514190">
              <a:spcAft>
                <a:spcPts val="0"/>
              </a:spcAft>
              <a:buClr>
                <a:srgbClr val="D04A02"/>
              </a:buClr>
              <a:buSzPts val="1600"/>
            </a:pPr>
            <a:r>
              <a:rPr lang="ko-KR" altLang="en-US" sz="1400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운영비용 증가위험</a:t>
            </a:r>
            <a:endParaRPr lang="en-US" altLang="ko-KR" sz="1400" spc="-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BA9677-51D8-1E0A-D36B-4CE592585437}"/>
              </a:ext>
            </a:extLst>
          </p:cNvPr>
          <p:cNvSpPr/>
          <p:nvPr/>
        </p:nvSpPr>
        <p:spPr>
          <a:xfrm>
            <a:off x="5025010" y="3404344"/>
            <a:ext cx="4320604" cy="72009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A6D2CCD7-DB3B-79E2-93AE-245509DAED1C}"/>
              </a:ext>
            </a:extLst>
          </p:cNvPr>
          <p:cNvSpPr/>
          <p:nvPr/>
        </p:nvSpPr>
        <p:spPr>
          <a:xfrm rot="10800000">
            <a:off x="5025010" y="1199070"/>
            <a:ext cx="504054" cy="135164"/>
          </a:xfrm>
          <a:prstGeom prst="triangle">
            <a:avLst/>
          </a:prstGeom>
          <a:solidFill>
            <a:srgbClr val="AD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018A74-A10D-57FD-8E2A-C154333219F7}"/>
              </a:ext>
            </a:extLst>
          </p:cNvPr>
          <p:cNvSpPr/>
          <p:nvPr/>
        </p:nvSpPr>
        <p:spPr>
          <a:xfrm>
            <a:off x="5025008" y="4020188"/>
            <a:ext cx="4320604" cy="2220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이자율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변동위험이란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기준금리 변동으로 이자지급금액이 변동됨에 따라 수익률에 불리한 영향을 미치는 위험임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본 분석에서는 최근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개월간 평균 금리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특수채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공사채 및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공단채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/AAA/3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개월 수준인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3.7%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기준금리로 적용함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과거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 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년간 평균금리가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1.72%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라는 점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2022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이후 글로벌 고금리 기조가 유지되고 있으나 최근 시중금리 수준이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하락전환되었다는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점을 고려하면 기본안의 금리는 보수적인 수준으로 판단됨</a:t>
            </a:r>
            <a:endParaRPr lang="en-US" altLang="ko-KR" sz="9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추가적으로 기준금리가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4.7%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대비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1.0%p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상승시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전기간의 누적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 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은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1.55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상회하여 원리금 상환이 안정적일 것으로 분석됨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93AF51-AF76-C911-EBD8-C6518BDEEB42}"/>
              </a:ext>
            </a:extLst>
          </p:cNvPr>
          <p:cNvSpPr/>
          <p:nvPr/>
        </p:nvSpPr>
        <p:spPr>
          <a:xfrm>
            <a:off x="560388" y="3750387"/>
            <a:ext cx="4320604" cy="304815"/>
          </a:xfrm>
          <a:prstGeom prst="rect">
            <a:avLst/>
          </a:prstGeom>
          <a:solidFill>
            <a:srgbClr val="36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defTabSz="514190">
              <a:spcAft>
                <a:spcPts val="0"/>
              </a:spcAft>
              <a:buClr>
                <a:srgbClr val="D04A02"/>
              </a:buClr>
              <a:buSzPts val="1600"/>
            </a:pPr>
            <a:r>
              <a:rPr lang="ko-KR" altLang="en-US" sz="1400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물가변동 위험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8C8F2-3D0D-4293-C0C6-7B028880FE15}"/>
              </a:ext>
            </a:extLst>
          </p:cNvPr>
          <p:cNvSpPr/>
          <p:nvPr/>
        </p:nvSpPr>
        <p:spPr>
          <a:xfrm>
            <a:off x="560388" y="4037693"/>
            <a:ext cx="4320604" cy="2229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물가변동위험이란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물가상승률 변동이 선순위 원리금 상환에 불리한 영향을 미치는 위험임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매출단가 상승률은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2026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이후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년마다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3%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하되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물가상승률에 연동하는 운영비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대체투자비 및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수도광열비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유류비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세금과공과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 물가상승에 따라 증가하였을 경우 민감도 분석을 수행함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물가상승률이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2.84%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기본안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대비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0.84%p </a:t>
            </a:r>
            <a:r>
              <a:rPr lang="ko-KR" altLang="en-US" sz="9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상승시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전기간 누적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DSCR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1.85(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거치기간 이후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2.39)</a:t>
            </a:r>
            <a:r>
              <a:rPr lang="ko-KR" altLang="en-US" sz="9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상회하여 물가상승률의 변동이 원리금 상환능력에 미치는 영향은 크지 않은 것으로 분석됨</a:t>
            </a:r>
            <a:endParaRPr lang="en-US" altLang="ko-KR" sz="9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74D65E-F260-69B3-B66A-C891D7A3D28C}"/>
              </a:ext>
            </a:extLst>
          </p:cNvPr>
          <p:cNvSpPr/>
          <p:nvPr/>
        </p:nvSpPr>
        <p:spPr>
          <a:xfrm>
            <a:off x="560388" y="6240869"/>
            <a:ext cx="4320604" cy="72009"/>
          </a:xfrm>
          <a:prstGeom prst="rect">
            <a:avLst/>
          </a:prstGeom>
          <a:solidFill>
            <a:srgbClr val="36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434347B5-76A6-D774-1155-0C38E9B92AF4}"/>
              </a:ext>
            </a:extLst>
          </p:cNvPr>
          <p:cNvSpPr/>
          <p:nvPr/>
        </p:nvSpPr>
        <p:spPr>
          <a:xfrm rot="10800000">
            <a:off x="560388" y="4029533"/>
            <a:ext cx="504180" cy="135161"/>
          </a:xfrm>
          <a:prstGeom prst="triangle">
            <a:avLst/>
          </a:prstGeom>
          <a:solidFill>
            <a:srgbClr val="1F2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EA3D24-1390-10B7-7CCC-5F3E66C77595}"/>
              </a:ext>
            </a:extLst>
          </p:cNvPr>
          <p:cNvSpPr/>
          <p:nvPr/>
        </p:nvSpPr>
        <p:spPr>
          <a:xfrm>
            <a:off x="5025010" y="3750387"/>
            <a:ext cx="4320604" cy="287310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defTabSz="514190">
              <a:spcAft>
                <a:spcPts val="0"/>
              </a:spcAft>
              <a:buClr>
                <a:srgbClr val="D04A02"/>
              </a:buClr>
              <a:buSzPts val="1600"/>
            </a:pPr>
            <a:r>
              <a:rPr lang="ko-KR" altLang="en-US" sz="1400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이자율 변동 위험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1F44A6-F4BD-7CF3-F7FD-D9C66876B353}"/>
              </a:ext>
            </a:extLst>
          </p:cNvPr>
          <p:cNvSpPr/>
          <p:nvPr/>
        </p:nvSpPr>
        <p:spPr>
          <a:xfrm>
            <a:off x="5025010" y="6242968"/>
            <a:ext cx="4320604" cy="72009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CA704AD-D337-7658-B539-C253AFDBE860}"/>
              </a:ext>
            </a:extLst>
          </p:cNvPr>
          <p:cNvSpPr/>
          <p:nvPr/>
        </p:nvSpPr>
        <p:spPr>
          <a:xfrm rot="10800000">
            <a:off x="5025010" y="4037694"/>
            <a:ext cx="504054" cy="135164"/>
          </a:xfrm>
          <a:prstGeom prst="triangle">
            <a:avLst/>
          </a:prstGeom>
          <a:solidFill>
            <a:srgbClr val="AD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099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800872" y="0"/>
            <a:ext cx="230425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주요 투자위험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A66FE608-217A-ABB0-802A-0403317CF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454796"/>
              </p:ext>
            </p:extLst>
          </p:nvPr>
        </p:nvGraphicFramePr>
        <p:xfrm>
          <a:off x="560389" y="908050"/>
          <a:ext cx="8785224" cy="5406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094">
                  <a:extLst>
                    <a:ext uri="{9D8B030D-6E8A-4147-A177-3AD203B41FA5}">
                      <a16:colId xmlns:a16="http://schemas.microsoft.com/office/drawing/2014/main" val="1477838107"/>
                    </a:ext>
                  </a:extLst>
                </a:gridCol>
                <a:gridCol w="7270130">
                  <a:extLst>
                    <a:ext uri="{9D8B030D-6E8A-4147-A177-3AD203B41FA5}">
                      <a16:colId xmlns:a16="http://schemas.microsoft.com/office/drawing/2014/main" val="540997380"/>
                    </a:ext>
                  </a:extLst>
                </a:gridCol>
              </a:tblGrid>
              <a:tr h="360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주요 위험 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내                                 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630092"/>
                  </a:ext>
                </a:extLst>
              </a:tr>
              <a:tr h="560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투자원본 손실위험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 투자신탁은 운영 및 처분 실적에 따라 손익이 결정되는 상품으로 예금자보호법이 적용되지 아니하며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예상치 못한 사유 등으로 인하여 수익금액의 감소 또는 비용 초과지출로 예상 수익률이 변동되거나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투자금액의 전부 또는 일부가 손실될 위험이 발생할 수 있으며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이와 같은 손실위험은 전적으로 투자자가 부담합니다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8227"/>
                  </a:ext>
                </a:extLst>
              </a:tr>
              <a:tr h="560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시장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 투자신탁은 부동산 시장환경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금융시장 전체의 가격 하락 또는 경제성장률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환율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이자율 등 거시경제지표의 변화에 따라 투자자산이 보유하고 있는 부동산의 가치하락 위험에 노출되며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이에 따라 투자신탁 수익률에 직접적인 영향을 줄 수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76783"/>
                  </a:ext>
                </a:extLst>
              </a:tr>
              <a:tr h="560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금리변동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기초자산이 보유하고 있는 부동산의 시세가치는 이자율 등 여러 거시경제 지표의 변화에 따른 가격변동 위험에 노출되어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일반적으로 시중 이자율이 상승하는 경우 부동산 가치를 결정하는 할인율이 상승함에 따라 그 가치가 하락하는 특성이 있으며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이로 인한 투자원금 손실 가능성을 배제할 수 없습니다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157024"/>
                  </a:ext>
                </a:extLst>
              </a:tr>
              <a:tr h="560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목표수익률 미달성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 제안서에 제시된 목표수익률은 다양한 가정 및 부동산 시장 현황을 토대로 한 단순한 견해에 불과하며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이를 달성 할 것이라는 보장은 아닙니다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783809"/>
                  </a:ext>
                </a:extLst>
              </a:tr>
              <a:tr h="560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유동성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 투자신탁이 실행되어 집합투자기구가 설정되면 중간에 환매가 불가능합니다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 투자금은 유동성이 낮은 투자자산에 투자 할 예정이므로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환금성에 제약이 발생할 수 있고 투자자산의 처분에 상당한 시일이 걸리거나 적시에 처분되지 못할 수 있으며 가격의 변동성이나 사업이익의 감소로 인한 손실 가능성을 배제할 수 없습니다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28361"/>
                  </a:ext>
                </a:extLst>
              </a:tr>
              <a:tr h="560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만기연장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투자자산 및 투자자산이 보유하고 있는 부동산의 유동성 부족에 따른 환금성에 제약이 발생할 수 있으며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이는 신탁재산의 가치하락을 초래할 수 있고 펀드의 만기가 연장될 수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307151"/>
                  </a:ext>
                </a:extLst>
              </a:tr>
              <a:tr h="560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법률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 투자신탁 및 투자실행을 위한 집합투자기구는 대부분 여러 이해관계자들과의 복잡한 법률관계를 수반합니다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투자실행 전 법률관계를 사전에 면밀히 검토 할 예정이나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법률관계에 따른 원리금 회수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담보권 실행 또는 기타 권리의 행사 등에 있어서 제약이나 지연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손실의 배상 등 투자에 불리하게 작용할 수 있는 점을 배제할 수 없습니다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112689"/>
                  </a:ext>
                </a:extLst>
              </a:tr>
              <a:tr h="560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포트폴리오 집중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 건은 특정 투자대상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지역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유형 등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에 집중함으로써 해당 투자대상의 부정적인 경제 혹은 비즈니스 환경으로 인한 투자 수익률 하락의 결과를 가져올 수도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350900"/>
                  </a:ext>
                </a:extLst>
              </a:tr>
              <a:tr h="560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투자금 회수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 투자신탁은 기초자산이 보유하고 있는 물류센터의 운영 수익을 통하여 투자 원본 및 수익금 회수를 목표로 하고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다만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경제 전반 또는 부동산 시장의 침체 등으로 투자 만기까지 투자원금이 상환되지 아니하거나 상환이 지연 될 수 있고 이러한 경우 목표 수익률을 달성하지 못하거나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투자원금의 상환이 지연되거나 또는 투자원금의 손실이 발생할 위험이 존재합니다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2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8008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A66FE608-217A-ABB0-802A-0403317CF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085141"/>
              </p:ext>
            </p:extLst>
          </p:nvPr>
        </p:nvGraphicFramePr>
        <p:xfrm>
          <a:off x="560389" y="908050"/>
          <a:ext cx="8785224" cy="540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094">
                  <a:extLst>
                    <a:ext uri="{9D8B030D-6E8A-4147-A177-3AD203B41FA5}">
                      <a16:colId xmlns:a16="http://schemas.microsoft.com/office/drawing/2014/main" val="1477838107"/>
                    </a:ext>
                  </a:extLst>
                </a:gridCol>
                <a:gridCol w="7270130">
                  <a:extLst>
                    <a:ext uri="{9D8B030D-6E8A-4147-A177-3AD203B41FA5}">
                      <a16:colId xmlns:a16="http://schemas.microsoft.com/office/drawing/2014/main" val="540997380"/>
                    </a:ext>
                  </a:extLst>
                </a:gridCol>
              </a:tblGrid>
              <a:tr h="363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주요 위험 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내                                 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630092"/>
                  </a:ext>
                </a:extLst>
              </a:tr>
              <a:tr h="837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자산매각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물류센터 매각 시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경제 전반 또는 부동산 시장의 침체 등으로 인한 자산가격 하락 등으로 매각되지 아니하거나 매각이 지연 될 수 있고 매각가가 하락할 수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이에 따라 투자원금의 상환이 지연되거나 투자금 손실이 발생할 위험이 존재합니다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8227"/>
                  </a:ext>
                </a:extLst>
              </a:tr>
              <a:tr h="837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조기상환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사업기간의 단축 및 조기 매각 등의 사유로 인하여 투자금이 조기 상환될 수 있으며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 경우 본 투자신탁의 현금흐름이 변동될 수 있고 투자수익률 역시 변동 될 수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76783"/>
                  </a:ext>
                </a:extLst>
              </a:tr>
              <a:tr h="837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실사 관련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투자기회 확보를 위하여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투자분석 및 의사결정이 신속하게 이루어져야 하는 경우가 있으며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이에 따라 투자자산 및 투자자산에 보유하고 있는 물류센터에 대한 충분한 실사가 이루어지지 아니하거나 일부 샘플에 대해서만 실사가 진행될 수 있으며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그에 따라 투자자산과 관련한 제반 문제나 현안들을 모두 파악하지 못하고 투자자의 손실 위험이 증가할 수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157024"/>
                  </a:ext>
                </a:extLst>
              </a:tr>
              <a:tr h="837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자연재해 및 화재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투자신탁 자산의 대부분이 토지 및 그 정착물로 구성되어 있는 특성 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예기치 못한 자연재해와 화재 등에 의해 담보자산의 가치가 하락할 수 있고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이로 인해 투자자산의 가치가 크게 하락할 수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783809"/>
                  </a:ext>
                </a:extLst>
              </a:tr>
              <a:tr h="837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자금조달 관련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투자대상 사업의 검토 과정에서 원자재값 상승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물가상승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부정확한 가격 예측 등 투자비에 영향을 미칠 수 있는 사유로 인하여 당초 예상했던 투자비를 초과할 위험이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이러한 예상을 초과하는 투자비로 동 사업의 진행에 차질이 발생할 수 있으며 자금조달에 어려움이 발생할 수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28361"/>
                  </a:ext>
                </a:extLst>
              </a:tr>
              <a:tr h="85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기타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본건은 향후 제도 및 법령의 개정 및 부동산 관련 세제 변경 등에 따라 집합투자기구의 청산 일정 및 투자수익률 등에 영향을 줄 수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171450" indent="-17145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 위험 분석은 작성 시점에 파악된 위험요소를 최대한 반영하여 작성되었으나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발생 가능한 모든 위험이 기재된 것은 아니며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향후 운용과정에서 분석 시점에서 분석 시점에 인지하지 못한 위험요인 등이 추가적으로 발생할 수 있습니다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3071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543EFD-B308-8C9C-119A-4EAE4D52948C}"/>
              </a:ext>
            </a:extLst>
          </p:cNvPr>
          <p:cNvSpPr txBox="1"/>
          <p:nvPr/>
        </p:nvSpPr>
        <p:spPr>
          <a:xfrm>
            <a:off x="3800872" y="0"/>
            <a:ext cx="230425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주요 투자위험</a:t>
            </a:r>
            <a:endParaRPr lang="ko-KR" altLang="en-US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2470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64B09D79-C7F9-B1C1-7EBB-18CA835F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0" r="16483" b="26660"/>
          <a:stretch/>
        </p:blipFill>
        <p:spPr>
          <a:xfrm>
            <a:off x="0" y="2780928"/>
            <a:ext cx="8312875" cy="3096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AED39-28F2-A995-B127-3FE06C90B232}"/>
              </a:ext>
            </a:extLst>
          </p:cNvPr>
          <p:cNvSpPr/>
          <p:nvPr/>
        </p:nvSpPr>
        <p:spPr>
          <a:xfrm>
            <a:off x="0" y="2780928"/>
            <a:ext cx="8312875" cy="309634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3039524-5F25-ACBA-4634-F03EBC5762F0}"/>
              </a:ext>
            </a:extLst>
          </p:cNvPr>
          <p:cNvSpPr/>
          <p:nvPr/>
        </p:nvSpPr>
        <p:spPr>
          <a:xfrm>
            <a:off x="7185248" y="1521846"/>
            <a:ext cx="2016224" cy="2088232"/>
          </a:xfrm>
          <a:prstGeom prst="rect">
            <a:avLst/>
          </a:prstGeom>
          <a:solidFill>
            <a:srgbClr val="E4DBC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95D7C-ABFB-2154-A672-05B797BFF8E8}"/>
              </a:ext>
            </a:extLst>
          </p:cNvPr>
          <p:cNvSpPr txBox="1"/>
          <p:nvPr/>
        </p:nvSpPr>
        <p:spPr>
          <a:xfrm>
            <a:off x="632520" y="858279"/>
            <a:ext cx="6048672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70000"/>
              </a:lnSpc>
            </a:pP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9. Appendix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E8BCEC-EE79-C056-4E7E-7C8D09827694}"/>
              </a:ext>
            </a:extLst>
          </p:cNvPr>
          <p:cNvCxnSpPr>
            <a:cxnSpLocks/>
          </p:cNvCxnSpPr>
          <p:nvPr/>
        </p:nvCxnSpPr>
        <p:spPr>
          <a:xfrm flipH="1">
            <a:off x="3872880" y="1988840"/>
            <a:ext cx="603312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8A8066-3692-AA5F-B7EF-8C5D66848619}"/>
              </a:ext>
            </a:extLst>
          </p:cNvPr>
          <p:cNvCxnSpPr>
            <a:cxnSpLocks/>
          </p:cNvCxnSpPr>
          <p:nvPr/>
        </p:nvCxnSpPr>
        <p:spPr>
          <a:xfrm flipH="1">
            <a:off x="0" y="1988840"/>
            <a:ext cx="63252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65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5BB880-B976-4079-9958-773E37342A00}"/>
              </a:ext>
            </a:extLst>
          </p:cNvPr>
          <p:cNvSpPr/>
          <p:nvPr/>
        </p:nvSpPr>
        <p:spPr>
          <a:xfrm>
            <a:off x="560387" y="6068304"/>
            <a:ext cx="8816975" cy="121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261F8-230F-89CD-2CEB-519766734CF4}"/>
              </a:ext>
            </a:extLst>
          </p:cNvPr>
          <p:cNvSpPr txBox="1"/>
          <p:nvPr/>
        </p:nvSpPr>
        <p:spPr>
          <a:xfrm>
            <a:off x="3167218" y="-21527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물류산업동향 시장전망</a:t>
            </a:r>
            <a:endParaRPr lang="en-US" altLang="ko-KR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E891C-53DB-CDAA-10C5-70D6305BF01E}"/>
              </a:ext>
            </a:extLst>
          </p:cNvPr>
          <p:cNvSpPr txBox="1"/>
          <p:nvPr/>
        </p:nvSpPr>
        <p:spPr>
          <a:xfrm>
            <a:off x="553518" y="895837"/>
            <a:ext cx="4543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국내 공급면적추이</a:t>
            </a:r>
            <a:r>
              <a:rPr lang="en-US" altLang="ko-KR" sz="14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(2018~2022)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E73E037-AC8A-3C2E-7AB3-125F8D70D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C8950C-3978-B760-868F-F78510547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8" y="1266992"/>
            <a:ext cx="4176712" cy="208813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AC3135-5AF5-C80A-1A01-3F873F34FC59}"/>
              </a:ext>
            </a:extLst>
          </p:cNvPr>
          <p:cNvSpPr/>
          <p:nvPr/>
        </p:nvSpPr>
        <p:spPr>
          <a:xfrm>
            <a:off x="5024438" y="3983639"/>
            <a:ext cx="4326465" cy="2304537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분기 전국 물류센터 신규 공급면적은 약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24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만 평으로 전 분기 대비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41.6%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감소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전년 동기 대비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44.1%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증가함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분기 전국 물류센터 거래규모는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9,868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 원으로 지난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분기 거래규모 대비 크게 상승함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수도권에서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8,082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 원 거래되며 전국 거래규모의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91.0%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차지함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 분기 약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 원의 거래규모를 기록했던 경남권은 당 분기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1,178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 원이 거래되며 약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485%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상승함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수도권 물류센터 </a:t>
            </a:r>
            <a:r>
              <a:rPr lang="en-US" altLang="ko-KR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Cap.Rate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는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하반기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3%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대에 일시적으로 진입하였으나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분기에 다시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4%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대로 상승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전반적으로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4%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중후반에서 결정될 것으로 예상됨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EA4AF9D-A038-E178-E314-591C9A8382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899" y="1266992"/>
            <a:ext cx="4176713" cy="2088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A756D8-4BBD-8B52-BF7E-02A9F6BD70A0}"/>
              </a:ext>
            </a:extLst>
          </p:cNvPr>
          <p:cNvSpPr txBox="1"/>
          <p:nvPr/>
        </p:nvSpPr>
        <p:spPr>
          <a:xfrm>
            <a:off x="5097017" y="885817"/>
            <a:ext cx="4543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국내 거래규모추이</a:t>
            </a:r>
            <a:r>
              <a:rPr lang="en-US" altLang="ko-KR" sz="14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(2018~2022)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CFDA0-11F4-1E62-BF16-02CF74510D00}"/>
              </a:ext>
            </a:extLst>
          </p:cNvPr>
          <p:cNvSpPr txBox="1"/>
          <p:nvPr/>
        </p:nvSpPr>
        <p:spPr>
          <a:xfrm>
            <a:off x="3527258" y="6096371"/>
            <a:ext cx="142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(source : </a:t>
            </a:r>
            <a:r>
              <a:rPr lang="en-US" altLang="ko-KR" sz="800" dirty="0" err="1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GenstarMate</a:t>
            </a:r>
            <a:r>
              <a:rPr lang="en-US" altLang="ko-KR" sz="8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r>
              <a:rPr lang="ko-KR" altLang="en-US" sz="8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endParaRPr lang="en-US" altLang="ko-KR" sz="8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9E5905-CC70-13FA-C83D-20A0C8066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48"/>
          <a:stretch/>
        </p:blipFill>
        <p:spPr>
          <a:xfrm>
            <a:off x="560387" y="3983640"/>
            <a:ext cx="4193454" cy="2088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5D33B2-3771-C1C2-0499-471AA55FB411}"/>
              </a:ext>
            </a:extLst>
          </p:cNvPr>
          <p:cNvSpPr txBox="1"/>
          <p:nvPr/>
        </p:nvSpPr>
        <p:spPr>
          <a:xfrm>
            <a:off x="560387" y="3586997"/>
            <a:ext cx="4824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수도권물류센터 </a:t>
            </a:r>
            <a:r>
              <a:rPr lang="en-US" altLang="ko-KR" sz="2000" dirty="0" err="1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Cap.Rate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추이</a:t>
            </a:r>
            <a:r>
              <a:rPr lang="en-US" altLang="ko-KR" sz="14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(2015~2022)</a:t>
            </a:r>
          </a:p>
        </p:txBody>
      </p:sp>
    </p:spTree>
    <p:extLst>
      <p:ext uri="{BB962C8B-B14F-4D97-AF65-F5344CB8AC3E}">
        <p14:creationId xmlns:p14="http://schemas.microsoft.com/office/powerpoint/2010/main" val="3155456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5BB880-B976-4079-9958-773E37342A00}"/>
              </a:ext>
            </a:extLst>
          </p:cNvPr>
          <p:cNvSpPr/>
          <p:nvPr/>
        </p:nvSpPr>
        <p:spPr>
          <a:xfrm>
            <a:off x="560387" y="6068304"/>
            <a:ext cx="8816975" cy="121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261F8-230F-89CD-2CEB-519766734CF4}"/>
              </a:ext>
            </a:extLst>
          </p:cNvPr>
          <p:cNvSpPr txBox="1"/>
          <p:nvPr/>
        </p:nvSpPr>
        <p:spPr>
          <a:xfrm>
            <a:off x="3167218" y="-21527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물류산업동향 시장전망</a:t>
            </a:r>
            <a:endParaRPr lang="en-US" altLang="ko-KR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E891C-53DB-CDAA-10C5-70D6305BF01E}"/>
              </a:ext>
            </a:extLst>
          </p:cNvPr>
          <p:cNvSpPr txBox="1"/>
          <p:nvPr/>
        </p:nvSpPr>
        <p:spPr>
          <a:xfrm>
            <a:off x="553518" y="884129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건축비지수 추이</a:t>
            </a:r>
            <a:r>
              <a:rPr lang="en-US" altLang="ko-KR" sz="14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(2020~2022)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E73E037-AC8A-3C2E-7AB3-125F8D70D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AC3135-5AF5-C80A-1A01-3F873F34FC59}"/>
              </a:ext>
            </a:extLst>
          </p:cNvPr>
          <p:cNvSpPr/>
          <p:nvPr/>
        </p:nvSpPr>
        <p:spPr>
          <a:xfrm>
            <a:off x="5024438" y="4221163"/>
            <a:ext cx="4333849" cy="2087562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최저인금은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2018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역대 최고치인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16.4%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상승률을 기록한 이후로도 꾸준히 인상되어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기준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9,160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원까지 상승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외국인 근로자 수는 아직 코로나 유행 이전수준을 회복하지 못한 상태로 노동시장의 수급 불균형과 건설원자재 가격의 상승 등에 따라 비주거용 건축비지수는 전년동기 대비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13.6%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상승하여 연간상승률 역대 최고치 기록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2024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총공급량은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월 기준 공급량의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184%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까지 증가 예상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8ED54F-E3CB-A92C-9AC8-C176E364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18" y="1229619"/>
            <a:ext cx="4227636" cy="21870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ACFA68-B531-5099-FD33-47D6E0A3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51" y="1296594"/>
            <a:ext cx="4227636" cy="2132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7A45A-C22B-51D0-0DA9-01FD9EFAAC6E}"/>
              </a:ext>
            </a:extLst>
          </p:cNvPr>
          <p:cNvSpPr txBox="1"/>
          <p:nvPr/>
        </p:nvSpPr>
        <p:spPr>
          <a:xfrm>
            <a:off x="5169024" y="890634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최저시급 추이</a:t>
            </a:r>
            <a:r>
              <a:rPr lang="en-US" altLang="ko-KR" sz="14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(2012~2022)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318A69-B922-5CE0-2CE4-C0A2DA089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19" y="3923982"/>
            <a:ext cx="4220767" cy="2283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36DEE5-109D-5BB0-4D59-FDE41FACA89B}"/>
              </a:ext>
            </a:extLst>
          </p:cNvPr>
          <p:cNvSpPr txBox="1"/>
          <p:nvPr/>
        </p:nvSpPr>
        <p:spPr>
          <a:xfrm>
            <a:off x="560387" y="3523872"/>
            <a:ext cx="4104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공급현황 </a:t>
            </a:r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&amp; 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신규공급 전망</a:t>
            </a:r>
            <a:r>
              <a:rPr lang="en-US" altLang="ko-KR" sz="14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(2012~2024)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5788D-21B3-F181-B65B-23AEF4D00B5C}"/>
              </a:ext>
            </a:extLst>
          </p:cNvPr>
          <p:cNvSpPr txBox="1"/>
          <p:nvPr/>
        </p:nvSpPr>
        <p:spPr>
          <a:xfrm>
            <a:off x="3239226" y="6190996"/>
            <a:ext cx="142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(source : </a:t>
            </a:r>
            <a:r>
              <a:rPr lang="en-US" altLang="ko-KR" sz="800" dirty="0" err="1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savills</a:t>
            </a:r>
            <a:r>
              <a:rPr lang="en-US" altLang="ko-KR" sz="8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800" dirty="0" err="1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korea</a:t>
            </a:r>
            <a:r>
              <a:rPr lang="en-US" altLang="ko-KR" sz="8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r>
              <a:rPr lang="ko-KR" altLang="en-US" sz="8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endParaRPr lang="en-US" altLang="ko-KR" sz="8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37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64B09D79-C7F9-B1C1-7EBB-18CA835F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0" r="16483" b="26660"/>
          <a:stretch/>
        </p:blipFill>
        <p:spPr>
          <a:xfrm>
            <a:off x="0" y="2780928"/>
            <a:ext cx="8312875" cy="3096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AED39-28F2-A995-B127-3FE06C90B232}"/>
              </a:ext>
            </a:extLst>
          </p:cNvPr>
          <p:cNvSpPr/>
          <p:nvPr/>
        </p:nvSpPr>
        <p:spPr>
          <a:xfrm>
            <a:off x="0" y="2780928"/>
            <a:ext cx="8312875" cy="309634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3039524-5F25-ACBA-4634-F03EBC5762F0}"/>
              </a:ext>
            </a:extLst>
          </p:cNvPr>
          <p:cNvSpPr/>
          <p:nvPr/>
        </p:nvSpPr>
        <p:spPr>
          <a:xfrm>
            <a:off x="7185248" y="1521846"/>
            <a:ext cx="2016224" cy="2088232"/>
          </a:xfrm>
          <a:prstGeom prst="rect">
            <a:avLst/>
          </a:prstGeom>
          <a:solidFill>
            <a:srgbClr val="E4DBC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95D7C-ABFB-2154-A672-05B797BFF8E8}"/>
              </a:ext>
            </a:extLst>
          </p:cNvPr>
          <p:cNvSpPr txBox="1"/>
          <p:nvPr/>
        </p:nvSpPr>
        <p:spPr>
          <a:xfrm>
            <a:off x="632520" y="858279"/>
            <a:ext cx="363310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70000"/>
              </a:lnSpc>
            </a:pP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2.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E8BCEC-EE79-C056-4E7E-7C8D09827694}"/>
              </a:ext>
            </a:extLst>
          </p:cNvPr>
          <p:cNvCxnSpPr>
            <a:cxnSpLocks/>
          </p:cNvCxnSpPr>
          <p:nvPr/>
        </p:nvCxnSpPr>
        <p:spPr>
          <a:xfrm flipH="1">
            <a:off x="3633103" y="1988840"/>
            <a:ext cx="6272897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8A8066-3692-AA5F-B7EF-8C5D66848619}"/>
              </a:ext>
            </a:extLst>
          </p:cNvPr>
          <p:cNvCxnSpPr>
            <a:cxnSpLocks/>
          </p:cNvCxnSpPr>
          <p:nvPr/>
        </p:nvCxnSpPr>
        <p:spPr>
          <a:xfrm flipH="1">
            <a:off x="0" y="1988840"/>
            <a:ext cx="63252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436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5BB880-B976-4079-9958-773E37342A00}"/>
              </a:ext>
            </a:extLst>
          </p:cNvPr>
          <p:cNvSpPr/>
          <p:nvPr/>
        </p:nvSpPr>
        <p:spPr>
          <a:xfrm>
            <a:off x="560387" y="6068304"/>
            <a:ext cx="8816975" cy="121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261F8-230F-89CD-2CEB-519766734CF4}"/>
              </a:ext>
            </a:extLst>
          </p:cNvPr>
          <p:cNvSpPr txBox="1"/>
          <p:nvPr/>
        </p:nvSpPr>
        <p:spPr>
          <a:xfrm>
            <a:off x="3167218" y="-21527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물류산업동향 시장전망</a:t>
            </a:r>
            <a:endParaRPr lang="en-US" altLang="ko-KR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E891C-53DB-CDAA-10C5-70D6305BF01E}"/>
              </a:ext>
            </a:extLst>
          </p:cNvPr>
          <p:cNvSpPr txBox="1"/>
          <p:nvPr/>
        </p:nvSpPr>
        <p:spPr>
          <a:xfrm>
            <a:off x="553518" y="908050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글로벌 물류산업 동향</a:t>
            </a:r>
            <a:endParaRPr lang="en-US" altLang="ko-KR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E73E037-AC8A-3C2E-7AB3-125F8D70D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AC3135-5AF5-C80A-1A01-3F873F34FC59}"/>
              </a:ext>
            </a:extLst>
          </p:cNvPr>
          <p:cNvSpPr/>
          <p:nvPr/>
        </p:nvSpPr>
        <p:spPr>
          <a:xfrm>
            <a:off x="560387" y="4221163"/>
            <a:ext cx="4321175" cy="2087562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급격한 물류수요 증가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코로나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19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이후 선진국 중심의 재화소비 회복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물류창고의 대형화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전자상거래를 통한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비대면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거래 증가로 매장 대신 물류창고 보관 수요 증가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Y21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글로벌 컨테이너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6.8%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증가 및 항공물동량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18.2%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증가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7F4F73-E7C9-748E-161C-EDA3E86901E8}"/>
              </a:ext>
            </a:extLst>
          </p:cNvPr>
          <p:cNvGrpSpPr/>
          <p:nvPr/>
        </p:nvGrpSpPr>
        <p:grpSpPr>
          <a:xfrm>
            <a:off x="992560" y="1615327"/>
            <a:ext cx="3531912" cy="2435745"/>
            <a:chOff x="512198" y="3559537"/>
            <a:chExt cx="3127744" cy="27643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F8016C-5BE0-D2A8-073C-913F382B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198" y="3721271"/>
              <a:ext cx="3127744" cy="242027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F1F8F8-1A19-1D5B-7589-C8457ADD910B}"/>
                </a:ext>
              </a:extLst>
            </p:cNvPr>
            <p:cNvSpPr txBox="1"/>
            <p:nvPr/>
          </p:nvSpPr>
          <p:spPr>
            <a:xfrm>
              <a:off x="632520" y="6184151"/>
              <a:ext cx="1615281" cy="13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자료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Clarkson(2021), IATA(2021)</a:t>
              </a:r>
              <a:endPara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707F3D-71A6-1F48-5204-C3764F8EAF47}"/>
                </a:ext>
              </a:extLst>
            </p:cNvPr>
            <p:cNvSpPr txBox="1"/>
            <p:nvPr/>
          </p:nvSpPr>
          <p:spPr>
            <a:xfrm>
              <a:off x="848544" y="3559537"/>
              <a:ext cx="720080" cy="1746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altLang="ko-KR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&lt;</a:t>
              </a:r>
              <a:r>
                <a:rPr lang="ko-KR" altLang="en-US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컨테이너</a:t>
              </a:r>
              <a:r>
                <a:rPr lang="en-US" altLang="ko-KR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&gt;</a:t>
              </a:r>
              <a:endPara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FA5459-2BDA-C68B-2964-6472E98AE2B6}"/>
                </a:ext>
              </a:extLst>
            </p:cNvPr>
            <p:cNvSpPr txBox="1"/>
            <p:nvPr/>
          </p:nvSpPr>
          <p:spPr>
            <a:xfrm>
              <a:off x="2479381" y="3559537"/>
              <a:ext cx="720080" cy="1746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altLang="ko-KR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&lt;</a:t>
              </a:r>
              <a:r>
                <a:rPr lang="ko-KR" altLang="en-US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항공</a:t>
              </a:r>
              <a:r>
                <a:rPr lang="en-US" altLang="ko-KR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&gt;</a:t>
              </a:r>
              <a:endPara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1AEAA2-5830-50F9-814C-BD9B8AE82C03}"/>
              </a:ext>
            </a:extLst>
          </p:cNvPr>
          <p:cNvSpPr txBox="1"/>
          <p:nvPr/>
        </p:nvSpPr>
        <p:spPr>
          <a:xfrm>
            <a:off x="1928664" y="1343559"/>
            <a:ext cx="1687012" cy="194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0" defTabSz="742727"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04A02"/>
              </a:buClr>
              <a:buSzPts val="1600"/>
              <a:buFont typeface="Arial" panose="020B0604020202020204" pitchFamily="34" charset="0"/>
              <a:buNone/>
              <a:tabLst/>
              <a:defRPr/>
            </a:pPr>
            <a:r>
              <a:rPr lang="ko-KR" altLang="en-US" sz="1100" spc="-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글로벌 컨테이너 및 항공화물</a:t>
            </a:r>
            <a:endParaRPr lang="en-US" altLang="ko-KR" sz="1100" spc="-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7981B1-7E88-63E5-03C0-EE220C58458A}"/>
              </a:ext>
            </a:extLst>
          </p:cNvPr>
          <p:cNvSpPr txBox="1"/>
          <p:nvPr/>
        </p:nvSpPr>
        <p:spPr>
          <a:xfrm>
            <a:off x="6465168" y="1421954"/>
            <a:ext cx="1953943" cy="194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727" latinLnBrk="1">
              <a:lnSpc>
                <a:spcPct val="120000"/>
              </a:lnSpc>
              <a:buClr>
                <a:srgbClr val="D04A02"/>
              </a:buClr>
              <a:buSzPts val="1600"/>
              <a:defRPr/>
            </a:pPr>
            <a:r>
              <a:rPr lang="ko-KR" altLang="en-US" sz="1100" spc="-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글로벌 컨테이너 </a:t>
            </a:r>
            <a:r>
              <a:rPr lang="ko-KR" altLang="en-US" sz="1100" spc="-1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선복량</a:t>
            </a:r>
            <a:r>
              <a:rPr lang="ko-KR" altLang="en-US" sz="1100" spc="-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및 물동량</a:t>
            </a:r>
            <a:endParaRPr lang="en-US" altLang="ko-KR" sz="1100" spc="-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248CB7-B3CC-7988-DABF-63FF9CA80094}"/>
              </a:ext>
            </a:extLst>
          </p:cNvPr>
          <p:cNvGrpSpPr/>
          <p:nvPr/>
        </p:nvGrpSpPr>
        <p:grpSpPr>
          <a:xfrm>
            <a:off x="5550585" y="1613574"/>
            <a:ext cx="3384375" cy="2421111"/>
            <a:chOff x="5270779" y="3668765"/>
            <a:chExt cx="2893330" cy="24566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5A7215-E38B-F4A1-F2E1-29EE22AC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0779" y="3668765"/>
              <a:ext cx="2893330" cy="22488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E83EAF-196C-4767-2114-60CA6D7D57F4}"/>
                </a:ext>
              </a:extLst>
            </p:cNvPr>
            <p:cNvSpPr txBox="1"/>
            <p:nvPr/>
          </p:nvSpPr>
          <p:spPr>
            <a:xfrm>
              <a:off x="5544870" y="6002310"/>
              <a:ext cx="161528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ko-KR" altLang="en-US" sz="800" dirty="0"/>
                <a:t>자료 </a:t>
              </a:r>
              <a:r>
                <a:rPr lang="en-US" altLang="ko-KR" sz="800" dirty="0"/>
                <a:t>: Clarkson(2021)</a:t>
              </a:r>
              <a:endParaRPr lang="ko-KR" altLang="en-US" sz="800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C5EC7D-4820-53F4-31F1-2115C6630E90}"/>
              </a:ext>
            </a:extLst>
          </p:cNvPr>
          <p:cNvSpPr/>
          <p:nvPr/>
        </p:nvSpPr>
        <p:spPr>
          <a:xfrm>
            <a:off x="5024438" y="4226674"/>
            <a:ext cx="4321174" cy="2082052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글로벌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물류망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안정성 약화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교역량 증가로 인한 항공기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선박 부족 현상 심화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주요국 공항 및 항만의 코로나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19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인한 운영차질 </a:t>
            </a:r>
            <a:r>
              <a:rPr lang="ko-KR" altLang="en-US" sz="1000" b="0" kern="12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→ </a:t>
            </a:r>
            <a:r>
              <a:rPr lang="en-US" altLang="ko-KR" sz="1000" b="0" kern="12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Y21 </a:t>
            </a:r>
            <a:r>
              <a:rPr lang="ko-KR" altLang="en-US" sz="1000" b="0" kern="12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가용선복량의</a:t>
            </a:r>
            <a:r>
              <a:rPr lang="ko-KR" altLang="en-US" sz="1000" b="0" kern="12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b="0" kern="12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10.4% </a:t>
            </a:r>
            <a:r>
              <a:rPr lang="ko-KR" altLang="en-US" sz="1000" b="0" kern="12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축소 추정</a:t>
            </a:r>
            <a:endParaRPr lang="en-US" altLang="ko-KR" sz="1000" b="0" kern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물동량 증감 대비 </a:t>
            </a:r>
            <a:r>
              <a:rPr lang="ko-KR" altLang="en-US" sz="10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선복량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증감 비탄력적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선박수주 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건조간 시차발생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0721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5BB880-B976-4079-9958-773E37342A00}"/>
              </a:ext>
            </a:extLst>
          </p:cNvPr>
          <p:cNvSpPr/>
          <p:nvPr/>
        </p:nvSpPr>
        <p:spPr>
          <a:xfrm>
            <a:off x="560387" y="6068304"/>
            <a:ext cx="8816975" cy="121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261F8-230F-89CD-2CEB-519766734CF4}"/>
              </a:ext>
            </a:extLst>
          </p:cNvPr>
          <p:cNvSpPr txBox="1"/>
          <p:nvPr/>
        </p:nvSpPr>
        <p:spPr>
          <a:xfrm>
            <a:off x="3167218" y="-21527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물류산업동향 시장전망</a:t>
            </a:r>
            <a:endParaRPr lang="en-US" altLang="ko-KR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E891C-53DB-CDAA-10C5-70D6305BF01E}"/>
              </a:ext>
            </a:extLst>
          </p:cNvPr>
          <p:cNvSpPr txBox="1"/>
          <p:nvPr/>
        </p:nvSpPr>
        <p:spPr>
          <a:xfrm>
            <a:off x="553518" y="895803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글로벌 물류산업 동향</a:t>
            </a:r>
            <a:endParaRPr lang="en-US" altLang="ko-KR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E73E037-AC8A-3C2E-7AB3-125F8D70D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AC3135-5AF5-C80A-1A01-3F873F34FC59}"/>
              </a:ext>
            </a:extLst>
          </p:cNvPr>
          <p:cNvSpPr/>
          <p:nvPr/>
        </p:nvSpPr>
        <p:spPr>
          <a:xfrm>
            <a:off x="560387" y="4221163"/>
            <a:ext cx="4321175" cy="2087562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Fulfillment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 확대 등으로 방대한 데이터관리 및 물류창고의 대형화 필요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감염병 위기에 따른 운영차질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운임 급등으로 물류시설 무인화 및 자동화 수요 증가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세계전자상거래의 약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65%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차지하는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7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개국의 지속적 전자상거래 비중 성장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C5EC7D-4820-53F4-31F1-2115C6630E90}"/>
              </a:ext>
            </a:extLst>
          </p:cNvPr>
          <p:cNvSpPr/>
          <p:nvPr/>
        </p:nvSpPr>
        <p:spPr>
          <a:xfrm>
            <a:off x="5024438" y="4215308"/>
            <a:ext cx="4321173" cy="2087562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글로벌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물류망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안정성 약화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교역량 증가로 인한 항공기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선박 부족 현상 심화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주요국 공항 및 항만의 코로나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19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인한 운영차질 </a:t>
            </a:r>
            <a:r>
              <a:rPr lang="ko-KR" altLang="en-US" sz="1000" b="0" kern="12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→ </a:t>
            </a:r>
            <a:r>
              <a:rPr lang="en-US" altLang="ko-KR" sz="1000" b="0" kern="12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Y21 </a:t>
            </a:r>
            <a:r>
              <a:rPr lang="ko-KR" altLang="en-US" sz="1000" b="0" kern="12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가용선복량의</a:t>
            </a:r>
            <a:r>
              <a:rPr lang="ko-KR" altLang="en-US" sz="1000" b="0" kern="12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b="0" kern="12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10.4% </a:t>
            </a:r>
            <a:r>
              <a:rPr lang="ko-KR" altLang="en-US" sz="1000" b="0" kern="12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축소 추정</a:t>
            </a:r>
            <a:endParaRPr lang="en-US" altLang="ko-KR" sz="1000" b="0" kern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물동량 증감 대비 </a:t>
            </a:r>
            <a:r>
              <a:rPr lang="ko-KR" altLang="en-US" sz="100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선복량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증감 비탄력적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선박수주 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건조간 시차발생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23AFF5-D08E-91B3-D6FA-CB8A8CEE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1573488"/>
            <a:ext cx="3024336" cy="23264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48316F-81AD-724D-EFB3-AF942A3F9F1D}"/>
              </a:ext>
            </a:extLst>
          </p:cNvPr>
          <p:cNvSpPr txBox="1"/>
          <p:nvPr/>
        </p:nvSpPr>
        <p:spPr>
          <a:xfrm>
            <a:off x="1813383" y="1345852"/>
            <a:ext cx="1899508" cy="194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0" defTabSz="742727"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04A02"/>
              </a:buClr>
              <a:buSzPts val="1600"/>
              <a:buFont typeface="Arial" panose="020B0604020202020204" pitchFamily="34" charset="0"/>
              <a:buNone/>
              <a:tabLst/>
              <a:defRPr/>
            </a:pPr>
            <a:r>
              <a:rPr lang="ko-KR" altLang="en-US" sz="1100" spc="-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글로벌 컨테이너 및 항공화물</a:t>
            </a:r>
            <a:endParaRPr lang="en-US" altLang="ko-KR" sz="1100" spc="-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75B61A-86A8-8E2B-2610-89433F2E8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048" y="1601489"/>
            <a:ext cx="3119659" cy="23016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59BA01-9F28-3149-FA4B-8249837AD4EB}"/>
              </a:ext>
            </a:extLst>
          </p:cNvPr>
          <p:cNvSpPr txBox="1"/>
          <p:nvPr/>
        </p:nvSpPr>
        <p:spPr>
          <a:xfrm>
            <a:off x="6092947" y="1289052"/>
            <a:ext cx="2094414" cy="194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2727" latinLnBrk="1">
              <a:lnSpc>
                <a:spcPct val="120000"/>
              </a:lnSpc>
              <a:buClr>
                <a:srgbClr val="D04A02"/>
              </a:buClr>
              <a:buSzPts val="1600"/>
              <a:defRPr/>
            </a:pPr>
            <a:r>
              <a:rPr lang="en-US" altLang="ko-KR" sz="1100" spc="-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100" spc="-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인당 저온물류시설면적</a:t>
            </a:r>
            <a:endParaRPr lang="en-US" altLang="ko-KR" sz="1100" spc="-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199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261F8-230F-89CD-2CEB-519766734CF4}"/>
              </a:ext>
            </a:extLst>
          </p:cNvPr>
          <p:cNvSpPr txBox="1"/>
          <p:nvPr/>
        </p:nvSpPr>
        <p:spPr>
          <a:xfrm>
            <a:off x="3589900" y="-21527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부산항 물류 동향</a:t>
            </a:r>
            <a:endParaRPr lang="en-US" altLang="ko-KR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E73E037-AC8A-3C2E-7AB3-125F8D70D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00A8BD-E558-4676-B8EC-E3AC401B5165}"/>
              </a:ext>
            </a:extLst>
          </p:cNvPr>
          <p:cNvSpPr/>
          <p:nvPr/>
        </p:nvSpPr>
        <p:spPr>
          <a:xfrm>
            <a:off x="560388" y="917979"/>
            <a:ext cx="8770067" cy="84638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부산항은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기준 전국 항만 물동량의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75%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차지하는 국내 최대이자 세계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7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위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(Lloyd’s List)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항만으로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최근 팬데믹 완화로 수출입물동량이 크게 증가하였습니다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주요 교역 상대국은 미국 및 동북아 지역이며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고중량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·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대형화물을 주로 취급하고 환적화물의 비중이 높아 동북아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물류허브로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기능하고 있습니다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38" name="직사각형 24">
            <a:extLst>
              <a:ext uri="{FF2B5EF4-FFF2-40B4-BE49-F238E27FC236}">
                <a16:creationId xmlns:a16="http://schemas.microsoft.com/office/drawing/2014/main" id="{F827555E-A0F4-F2A5-C2D6-BDFA02A0F15B}"/>
              </a:ext>
            </a:extLst>
          </p:cNvPr>
          <p:cNvSpPr/>
          <p:nvPr/>
        </p:nvSpPr>
        <p:spPr>
          <a:xfrm>
            <a:off x="580288" y="1909849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부산항 주요 교역상대국 현황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7BD50F2-F21C-752D-AA18-E4905B49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88" y="2214649"/>
            <a:ext cx="4707495" cy="1990378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327FF50-45D8-B1A5-8209-6081DDCB855D}"/>
              </a:ext>
            </a:extLst>
          </p:cNvPr>
          <p:cNvGrpSpPr/>
          <p:nvPr/>
        </p:nvGrpSpPr>
        <p:grpSpPr>
          <a:xfrm>
            <a:off x="488504" y="4621094"/>
            <a:ext cx="5477421" cy="1760234"/>
            <a:chOff x="488505" y="4353577"/>
            <a:chExt cx="5967978" cy="176023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9217C72-57E5-E1CF-CD15-3EF259179F19}"/>
                </a:ext>
              </a:extLst>
            </p:cNvPr>
            <p:cNvGrpSpPr/>
            <p:nvPr/>
          </p:nvGrpSpPr>
          <p:grpSpPr>
            <a:xfrm>
              <a:off x="488505" y="4370359"/>
              <a:ext cx="5967978" cy="1743452"/>
              <a:chOff x="455135" y="4311449"/>
              <a:chExt cx="5967978" cy="1743452"/>
            </a:xfrm>
          </p:grpSpPr>
          <p:graphicFrame>
            <p:nvGraphicFramePr>
              <p:cNvPr id="63" name="차트 62">
                <a:extLst>
                  <a:ext uri="{FF2B5EF4-FFF2-40B4-BE49-F238E27FC236}">
                    <a16:creationId xmlns:a16="http://schemas.microsoft.com/office/drawing/2014/main" id="{F2337B6E-CC9D-C1E4-12ED-CF72207F162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5135" y="4311449"/>
              <a:ext cx="3115326" cy="17434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64" name="차트 63">
                <a:extLst>
                  <a:ext uri="{FF2B5EF4-FFF2-40B4-BE49-F238E27FC236}">
                    <a16:creationId xmlns:a16="http://schemas.microsoft.com/office/drawing/2014/main" id="{4E917FF5-92E9-30CF-F637-E837511AD84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38676" y="4311918"/>
              <a:ext cx="3284437" cy="16703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AF8D3A1-426F-720E-C052-752E6B0264CF}"/>
                </a:ext>
              </a:extLst>
            </p:cNvPr>
            <p:cNvSpPr txBox="1"/>
            <p:nvPr/>
          </p:nvSpPr>
          <p:spPr>
            <a:xfrm>
              <a:off x="2154688" y="4359201"/>
              <a:ext cx="580069" cy="1769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727" latinLnBrk="1">
                <a:lnSpc>
                  <a:spcPct val="120000"/>
                </a:lnSpc>
                <a:buClr>
                  <a:srgbClr val="D04A02"/>
                </a:buClr>
                <a:buSzPts val="1600"/>
              </a:pPr>
              <a:r>
                <a:rPr lang="ko-KR" altLang="en-US" sz="1000" spc="-3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컨테이너</a:t>
              </a:r>
              <a:endParaRPr lang="en-US" altLang="ko-KR" sz="1000" spc="-3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0EF6A5-5C10-266F-578C-4E1DDFBF3AE2}"/>
                </a:ext>
              </a:extLst>
            </p:cNvPr>
            <p:cNvSpPr txBox="1"/>
            <p:nvPr/>
          </p:nvSpPr>
          <p:spPr>
            <a:xfrm>
              <a:off x="4512846" y="4353577"/>
              <a:ext cx="842006" cy="1769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727" latinLnBrk="1">
                <a:lnSpc>
                  <a:spcPct val="120000"/>
                </a:lnSpc>
                <a:buClr>
                  <a:srgbClr val="D04A02"/>
                </a:buClr>
                <a:buSzPts val="1600"/>
              </a:pPr>
              <a:r>
                <a:rPr lang="ko-KR" altLang="en-US" sz="1000" spc="-3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비컨테이너</a:t>
              </a:r>
              <a:endParaRPr lang="en-US" altLang="ko-KR" sz="1000" spc="-3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D5FA19-AC51-AC50-67EE-D120AAA34896}"/>
                </a:ext>
              </a:extLst>
            </p:cNvPr>
            <p:cNvSpPr txBox="1"/>
            <p:nvPr/>
          </p:nvSpPr>
          <p:spPr>
            <a:xfrm>
              <a:off x="1129585" y="5829298"/>
              <a:ext cx="24449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2075" indent="-92075">
                <a:lnSpc>
                  <a:spcPct val="100000"/>
                </a:lnSpc>
                <a:spcAft>
                  <a:spcPts val="600"/>
                </a:spcAft>
                <a:buSzPct val="10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섬유</a:t>
              </a:r>
              <a:r>
                <a:rPr lang="en-US" altLang="ko-KR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,</a:t>
              </a:r>
              <a:r>
                <a:rPr lang="ko-KR" altLang="en-US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의복</a:t>
              </a:r>
              <a:r>
                <a:rPr lang="en-US" altLang="ko-KR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,</a:t>
              </a:r>
              <a:r>
                <a:rPr lang="ko-KR" altLang="en-US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가죽 및 기계전자 높은 비중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F9DF12-06CD-69DB-FC4E-76460769104C}"/>
                </a:ext>
              </a:extLst>
            </p:cNvPr>
            <p:cNvSpPr txBox="1"/>
            <p:nvPr/>
          </p:nvSpPr>
          <p:spPr>
            <a:xfrm>
              <a:off x="3827030" y="5843689"/>
              <a:ext cx="24449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2075" indent="-92075">
                <a:lnSpc>
                  <a:spcPct val="100000"/>
                </a:lnSpc>
                <a:spcAft>
                  <a:spcPts val="600"/>
                </a:spcAft>
                <a:buSzPct val="10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음식료 및 섬유</a:t>
              </a:r>
              <a:r>
                <a:rPr lang="en-US" altLang="ko-KR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,</a:t>
              </a:r>
              <a:r>
                <a:rPr lang="ko-KR" altLang="en-US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의복</a:t>
              </a:r>
              <a:r>
                <a:rPr lang="en-US" altLang="ko-KR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,</a:t>
              </a:r>
              <a:r>
                <a:rPr lang="ko-KR" altLang="en-US" sz="10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가죽 높은 비중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E92CACC-CC43-A341-7566-002D7B9F6891}"/>
              </a:ext>
            </a:extLst>
          </p:cNvPr>
          <p:cNvSpPr txBox="1"/>
          <p:nvPr/>
        </p:nvSpPr>
        <p:spPr>
          <a:xfrm>
            <a:off x="704305" y="3949267"/>
            <a:ext cx="374441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자료 </a:t>
            </a: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해운항만정보시스템</a:t>
            </a: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ko-KR" altLang="en-US" sz="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AD55F9-BC74-8D41-0B3E-C90EF0149D98}"/>
              </a:ext>
            </a:extLst>
          </p:cNvPr>
          <p:cNvSpPr txBox="1"/>
          <p:nvPr/>
        </p:nvSpPr>
        <p:spPr>
          <a:xfrm>
            <a:off x="704305" y="6343208"/>
            <a:ext cx="374441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자료 </a:t>
            </a: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8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한국무협협회</a:t>
            </a:r>
            <a:r>
              <a:rPr lang="ko-KR" altLang="en-US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무역통계</a:t>
            </a: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ko-KR" altLang="en-US" sz="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7" name="직사각형 24">
            <a:extLst>
              <a:ext uri="{FF2B5EF4-FFF2-40B4-BE49-F238E27FC236}">
                <a16:creationId xmlns:a16="http://schemas.microsoft.com/office/drawing/2014/main" id="{AFC520D2-6A23-E6B0-A0BA-7D2FD672A6F1}"/>
              </a:ext>
            </a:extLst>
          </p:cNvPr>
          <p:cNvSpPr/>
          <p:nvPr/>
        </p:nvSpPr>
        <p:spPr>
          <a:xfrm>
            <a:off x="580288" y="4286966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부산항 화물 내장품목 비교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99736A-3B40-BEBF-6FCE-24C8D27D3C93}"/>
              </a:ext>
            </a:extLst>
          </p:cNvPr>
          <p:cNvSpPr txBox="1"/>
          <p:nvPr/>
        </p:nvSpPr>
        <p:spPr>
          <a:xfrm>
            <a:off x="5805942" y="2210920"/>
            <a:ext cx="184437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1)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수출입 물동량 큰 폭 증가</a:t>
            </a:r>
            <a:endParaRPr lang="en-US" altLang="ko-KR" sz="1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0" name="_x435601912">
            <a:extLst>
              <a:ext uri="{FF2B5EF4-FFF2-40B4-BE49-F238E27FC236}">
                <a16:creationId xmlns:a16="http://schemas.microsoft.com/office/drawing/2014/main" id="{AC28390A-CB5B-5CC1-071B-64C6C7061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39" y="2445629"/>
            <a:ext cx="1694096" cy="231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102612400">
            <a:extLst>
              <a:ext uri="{FF2B5EF4-FFF2-40B4-BE49-F238E27FC236}">
                <a16:creationId xmlns:a16="http://schemas.microsoft.com/office/drawing/2014/main" id="{77332372-BF70-6C37-2D14-A29C202A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" b="2014"/>
          <a:stretch>
            <a:fillRect/>
          </a:stretch>
        </p:blipFill>
        <p:spPr bwMode="auto">
          <a:xfrm>
            <a:off x="7650316" y="2503377"/>
            <a:ext cx="1855967" cy="21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6110EAE-931D-4DDB-39D2-35717A1891B5}"/>
              </a:ext>
            </a:extLst>
          </p:cNvPr>
          <p:cNvSpPr txBox="1"/>
          <p:nvPr/>
        </p:nvSpPr>
        <p:spPr>
          <a:xfrm>
            <a:off x="7673638" y="2210920"/>
            <a:ext cx="184437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2)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환적화물 비중 높음</a:t>
            </a:r>
            <a:endParaRPr lang="en-US" altLang="ko-KR" sz="1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14C126C-5888-6927-A541-9FB01D35D7A1}"/>
              </a:ext>
            </a:extLst>
          </p:cNvPr>
          <p:cNvSpPr txBox="1"/>
          <p:nvPr/>
        </p:nvSpPr>
        <p:spPr>
          <a:xfrm>
            <a:off x="5805942" y="4929390"/>
            <a:ext cx="29968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3)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전국 항만 물동량의 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75%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차지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(2020 </a:t>
            </a:r>
            <a:r>
              <a:rPr lang="ko-KR" altLang="en-US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기준</a:t>
            </a:r>
            <a:r>
              <a:rPr lang="en-US" altLang="ko-KR" sz="1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</p:txBody>
      </p:sp>
      <p:graphicFrame>
        <p:nvGraphicFramePr>
          <p:cNvPr id="74" name="차트 73">
            <a:extLst>
              <a:ext uri="{FF2B5EF4-FFF2-40B4-BE49-F238E27FC236}">
                <a16:creationId xmlns:a16="http://schemas.microsoft.com/office/drawing/2014/main" id="{7C28D78F-D985-32BA-BD3A-C695A229DC2A}"/>
              </a:ext>
            </a:extLst>
          </p:cNvPr>
          <p:cNvGraphicFramePr>
            <a:graphicFrameLocks/>
          </p:cNvGraphicFramePr>
          <p:nvPr/>
        </p:nvGraphicFramePr>
        <p:xfrm>
          <a:off x="5939620" y="5244688"/>
          <a:ext cx="3473988" cy="1131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A76ED22B-E2DD-A9CF-AAB0-B62FCEB959B1}"/>
              </a:ext>
            </a:extLst>
          </p:cNvPr>
          <p:cNvSpPr txBox="1"/>
          <p:nvPr/>
        </p:nvSpPr>
        <p:spPr>
          <a:xfrm>
            <a:off x="8604049" y="5083278"/>
            <a:ext cx="101317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만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TEU)</a:t>
            </a:r>
            <a:endParaRPr lang="ko-KR" altLang="en-US" sz="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2A6589-E1E2-E17C-B3C4-BB245379617B}"/>
              </a:ext>
            </a:extLst>
          </p:cNvPr>
          <p:cNvSpPr txBox="1"/>
          <p:nvPr/>
        </p:nvSpPr>
        <p:spPr>
          <a:xfrm>
            <a:off x="6015212" y="6308725"/>
            <a:ext cx="21115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자료 </a:t>
            </a: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해운항만정보시스템</a:t>
            </a: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ko-KR" altLang="en-US" sz="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B2DB34-8392-E4FF-1419-F21A97C80057}"/>
              </a:ext>
            </a:extLst>
          </p:cNvPr>
          <p:cNvSpPr txBox="1"/>
          <p:nvPr/>
        </p:nvSpPr>
        <p:spPr>
          <a:xfrm>
            <a:off x="6015212" y="4685868"/>
            <a:ext cx="149232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800" dirty="0"/>
              <a:t>(</a:t>
            </a:r>
            <a:r>
              <a:rPr lang="ko-KR" altLang="en-US" sz="800" dirty="0"/>
              <a:t>자료 </a:t>
            </a:r>
            <a:r>
              <a:rPr lang="en-US" altLang="ko-KR" sz="800" dirty="0"/>
              <a:t>: </a:t>
            </a:r>
            <a:r>
              <a:rPr lang="ko-KR" altLang="en-US" sz="800" dirty="0" err="1"/>
              <a:t>한국무협협회</a:t>
            </a:r>
            <a:r>
              <a:rPr lang="ko-KR" altLang="en-US" sz="800" dirty="0"/>
              <a:t> 무역통계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65B9FD-125B-DACB-F103-86579F0517A5}"/>
              </a:ext>
            </a:extLst>
          </p:cNvPr>
          <p:cNvSpPr txBox="1"/>
          <p:nvPr/>
        </p:nvSpPr>
        <p:spPr>
          <a:xfrm>
            <a:off x="7777837" y="4697535"/>
            <a:ext cx="149232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800" dirty="0"/>
              <a:t>(</a:t>
            </a:r>
            <a:r>
              <a:rPr lang="ko-KR" altLang="en-US" sz="800" dirty="0"/>
              <a:t>자료 </a:t>
            </a:r>
            <a:r>
              <a:rPr lang="en-US" altLang="ko-KR" sz="800" dirty="0"/>
              <a:t>: </a:t>
            </a:r>
            <a:r>
              <a:rPr lang="ko-KR" altLang="en-US" sz="800" dirty="0"/>
              <a:t>해운항만정보시스템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9" name="직사각형 24">
            <a:extLst>
              <a:ext uri="{FF2B5EF4-FFF2-40B4-BE49-F238E27FC236}">
                <a16:creationId xmlns:a16="http://schemas.microsoft.com/office/drawing/2014/main" id="{DF81AF73-7E14-1205-96D9-AA5BC5AF9184}"/>
              </a:ext>
            </a:extLst>
          </p:cNvPr>
          <p:cNvSpPr/>
          <p:nvPr/>
        </p:nvSpPr>
        <p:spPr>
          <a:xfrm>
            <a:off x="5745163" y="1909849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부산항 물류 특징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7256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261F8-230F-89CD-2CEB-519766734CF4}"/>
              </a:ext>
            </a:extLst>
          </p:cNvPr>
          <p:cNvSpPr txBox="1"/>
          <p:nvPr/>
        </p:nvSpPr>
        <p:spPr>
          <a:xfrm>
            <a:off x="3589900" y="-21527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수요 및 공급분석</a:t>
            </a:r>
            <a:endParaRPr lang="en-US" altLang="ko-KR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E73E037-AC8A-3C2E-7AB3-125F8D70D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00A8BD-E558-4676-B8EC-E3AC401B5165}"/>
              </a:ext>
            </a:extLst>
          </p:cNvPr>
          <p:cNvSpPr/>
          <p:nvPr/>
        </p:nvSpPr>
        <p:spPr>
          <a:xfrm>
            <a:off x="560388" y="917979"/>
            <a:ext cx="8770067" cy="84638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전국 항만에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종 배후단지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8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개소 및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종 배후단지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개소가 개발 완료 및 개발 중이며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 중 본 사업시설이 위치한 부산항의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2030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기준 수요면적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16,502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천㎡ 대비 공급면적은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8,169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천㎡로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8,333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천㎡ 부족할 전망입니다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DCC69C-C33D-C69A-C2EE-4B3C98404EC1}"/>
              </a:ext>
            </a:extLst>
          </p:cNvPr>
          <p:cNvGrpSpPr/>
          <p:nvPr/>
        </p:nvGrpSpPr>
        <p:grpSpPr>
          <a:xfrm>
            <a:off x="6089832" y="2053160"/>
            <a:ext cx="3242076" cy="3873836"/>
            <a:chOff x="6753200" y="1931988"/>
            <a:chExt cx="3454210" cy="403329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1B74197-CC32-32DD-408A-627271E5DD09}"/>
                </a:ext>
              </a:extLst>
            </p:cNvPr>
            <p:cNvGrpSpPr/>
            <p:nvPr/>
          </p:nvGrpSpPr>
          <p:grpSpPr>
            <a:xfrm>
              <a:off x="6753200" y="1931988"/>
              <a:ext cx="3454210" cy="4033299"/>
              <a:chOff x="6753200" y="1931988"/>
              <a:chExt cx="3454210" cy="403329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09C3542-CB3B-BD25-BFB2-373416B43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53200" y="1931988"/>
                <a:ext cx="2989763" cy="4033299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1D589EA-AD09-853F-AD64-8606A10D1DEE}"/>
                  </a:ext>
                </a:extLst>
              </p:cNvPr>
              <p:cNvGrpSpPr/>
              <p:nvPr/>
            </p:nvGrpSpPr>
            <p:grpSpPr>
              <a:xfrm>
                <a:off x="7022661" y="2420853"/>
                <a:ext cx="3184749" cy="3054418"/>
                <a:chOff x="7022661" y="2420853"/>
                <a:chExt cx="3184749" cy="3054418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2C42E1FF-3717-A846-4CB4-58313688D6FA}"/>
                    </a:ext>
                  </a:extLst>
                </p:cNvPr>
                <p:cNvSpPr/>
                <p:nvPr/>
              </p:nvSpPr>
              <p:spPr>
                <a:xfrm>
                  <a:off x="9057456" y="4941168"/>
                  <a:ext cx="144016" cy="144016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ko-KR" altLang="en-US" sz="140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F9812F46-A071-60E0-A761-4AC6F093D9E2}"/>
                    </a:ext>
                  </a:extLst>
                </p:cNvPr>
                <p:cNvSpPr/>
                <p:nvPr/>
              </p:nvSpPr>
              <p:spPr>
                <a:xfrm>
                  <a:off x="8104065" y="5085184"/>
                  <a:ext cx="144016" cy="144016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ko-KR" altLang="en-US" sz="140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3355554-75CC-2111-6D08-998DF86019D3}"/>
                    </a:ext>
                  </a:extLst>
                </p:cNvPr>
                <p:cNvSpPr/>
                <p:nvPr/>
              </p:nvSpPr>
              <p:spPr>
                <a:xfrm>
                  <a:off x="7545288" y="3140968"/>
                  <a:ext cx="144016" cy="144016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ko-KR" altLang="en-US" sz="140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E69FE66-1B00-A6DA-820E-625B39E51EA1}"/>
                    </a:ext>
                  </a:extLst>
                </p:cNvPr>
                <p:cNvSpPr/>
                <p:nvPr/>
              </p:nvSpPr>
              <p:spPr>
                <a:xfrm>
                  <a:off x="7549480" y="3502720"/>
                  <a:ext cx="144016" cy="14401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ko-KR" altLang="en-US" sz="140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0E54790C-D443-7926-6BFF-048C0C75B8ED}"/>
                    </a:ext>
                  </a:extLst>
                </p:cNvPr>
                <p:cNvSpPr/>
                <p:nvPr/>
              </p:nvSpPr>
              <p:spPr>
                <a:xfrm>
                  <a:off x="7296815" y="5331255"/>
                  <a:ext cx="144016" cy="14401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ko-KR" altLang="en-US" sz="140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2AFC5301-D38B-4651-C781-D908E36E7400}"/>
                    </a:ext>
                  </a:extLst>
                </p:cNvPr>
                <p:cNvSpPr/>
                <p:nvPr/>
              </p:nvSpPr>
              <p:spPr>
                <a:xfrm>
                  <a:off x="8697416" y="4970472"/>
                  <a:ext cx="144016" cy="14401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ko-KR" altLang="en-US" sz="140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B67039D-4E89-3919-8065-2C9FEB79E90B}"/>
                    </a:ext>
                  </a:extLst>
                </p:cNvPr>
                <p:cNvSpPr/>
                <p:nvPr/>
              </p:nvSpPr>
              <p:spPr>
                <a:xfrm>
                  <a:off x="9273480" y="4709904"/>
                  <a:ext cx="144016" cy="14401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ko-KR" altLang="en-US" sz="140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2FC4B65-9C55-F70A-2732-A369653D6BB1}"/>
                    </a:ext>
                  </a:extLst>
                </p:cNvPr>
                <p:cNvSpPr/>
                <p:nvPr/>
              </p:nvSpPr>
              <p:spPr>
                <a:xfrm>
                  <a:off x="9368095" y="4254232"/>
                  <a:ext cx="144016" cy="14401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ko-KR" altLang="en-US" sz="140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A7016D1-622E-EB34-7F66-FA4947E41378}"/>
                    </a:ext>
                  </a:extLst>
                </p:cNvPr>
                <p:cNvSpPr txBox="1"/>
                <p:nvPr/>
              </p:nvSpPr>
              <p:spPr>
                <a:xfrm>
                  <a:off x="9077672" y="5065083"/>
                  <a:ext cx="504627" cy="1838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742727" latinLnBrk="1">
                    <a:lnSpc>
                      <a:spcPct val="120000"/>
                    </a:lnSpc>
                    <a:buClr>
                      <a:srgbClr val="D04A02"/>
                    </a:buClr>
                    <a:buSzPts val="1600"/>
                  </a:pPr>
                  <a:r>
                    <a:rPr lang="ko-KR" altLang="en-US" sz="1000" spc="-30" dirty="0">
                      <a:solidFill>
                        <a:srgbClr val="D04A02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부산항</a:t>
                  </a:r>
                  <a:endParaRPr lang="en-US" altLang="ko-KR" sz="1000" spc="-30" dirty="0">
                    <a:solidFill>
                      <a:srgbClr val="D04A02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891E956-3E41-11BC-C5C8-2E96FDE8B599}"/>
                    </a:ext>
                  </a:extLst>
                </p:cNvPr>
                <p:cNvSpPr txBox="1"/>
                <p:nvPr/>
              </p:nvSpPr>
              <p:spPr>
                <a:xfrm>
                  <a:off x="7861131" y="4867387"/>
                  <a:ext cx="504627" cy="1838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742727" latinLnBrk="1">
                    <a:lnSpc>
                      <a:spcPct val="120000"/>
                    </a:lnSpc>
                    <a:buClr>
                      <a:srgbClr val="D04A02"/>
                    </a:buClr>
                    <a:buSzPts val="1600"/>
                  </a:pPr>
                  <a:r>
                    <a:rPr lang="ko-KR" altLang="en-US" sz="1000" spc="-30" dirty="0" err="1">
                      <a:solidFill>
                        <a:schemeClr val="bg1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광양항</a:t>
                  </a:r>
                  <a:endParaRPr lang="en-US" altLang="ko-KR" sz="1000" spc="-3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BE6531-D188-7CF7-068C-2ABF3C75FD8C}"/>
                    </a:ext>
                  </a:extLst>
                </p:cNvPr>
                <p:cNvSpPr txBox="1"/>
                <p:nvPr/>
              </p:nvSpPr>
              <p:spPr>
                <a:xfrm>
                  <a:off x="8336805" y="4812555"/>
                  <a:ext cx="504627" cy="1838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742727" latinLnBrk="1">
                    <a:lnSpc>
                      <a:spcPct val="120000"/>
                    </a:lnSpc>
                    <a:buClr>
                      <a:srgbClr val="D04A02"/>
                    </a:buClr>
                    <a:buSzPts val="1600"/>
                  </a:pPr>
                  <a:r>
                    <a:rPr lang="ko-KR" altLang="en-US" sz="1000" spc="-30" dirty="0">
                      <a:solidFill>
                        <a:schemeClr val="bg1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마산항</a:t>
                  </a:r>
                  <a:endParaRPr lang="en-US" altLang="ko-KR" sz="1000" spc="-3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E2B2FFD-ADFF-DFCB-B1B3-F660FF0B9270}"/>
                    </a:ext>
                  </a:extLst>
                </p:cNvPr>
                <p:cNvSpPr txBox="1"/>
                <p:nvPr/>
              </p:nvSpPr>
              <p:spPr>
                <a:xfrm>
                  <a:off x="7671446" y="3639633"/>
                  <a:ext cx="818330" cy="18385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742727" latinLnBrk="1">
                    <a:lnSpc>
                      <a:spcPct val="120000"/>
                    </a:lnSpc>
                    <a:buClr>
                      <a:srgbClr val="D04A02"/>
                    </a:buClr>
                    <a:buSzPts val="1600"/>
                  </a:pPr>
                  <a:r>
                    <a:rPr lang="ko-KR" altLang="en-US" sz="1000" spc="-30" dirty="0">
                      <a:solidFill>
                        <a:schemeClr val="bg1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평택</a:t>
                  </a:r>
                  <a:r>
                    <a:rPr lang="en-US" altLang="ko-KR" sz="1000" spc="-30" dirty="0">
                      <a:solidFill>
                        <a:schemeClr val="bg1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·</a:t>
                  </a:r>
                  <a:r>
                    <a:rPr lang="ko-KR" altLang="en-US" sz="1000" spc="-30" dirty="0" err="1">
                      <a:solidFill>
                        <a:schemeClr val="bg1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당진항</a:t>
                  </a:r>
                  <a:endParaRPr lang="en-US" altLang="ko-KR" sz="1000" spc="-3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AF7EF4D-3207-42A1-F7CB-0D4B09A829FC}"/>
                    </a:ext>
                  </a:extLst>
                </p:cNvPr>
                <p:cNvSpPr txBox="1"/>
                <p:nvPr/>
              </p:nvSpPr>
              <p:spPr>
                <a:xfrm>
                  <a:off x="7022661" y="3083894"/>
                  <a:ext cx="818330" cy="1838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742727" latinLnBrk="1">
                    <a:lnSpc>
                      <a:spcPct val="120000"/>
                    </a:lnSpc>
                    <a:buClr>
                      <a:srgbClr val="D04A02"/>
                    </a:buClr>
                    <a:buSzPts val="1600"/>
                  </a:pPr>
                  <a:r>
                    <a:rPr lang="ko-KR" altLang="en-US" sz="1000" spc="-30" dirty="0"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인천항</a:t>
                  </a:r>
                  <a:endParaRPr lang="en-US" altLang="ko-KR" sz="1000" spc="-30" dirty="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7697C79-AFF9-EFA0-246B-49366FE4A744}"/>
                    </a:ext>
                  </a:extLst>
                </p:cNvPr>
                <p:cNvSpPr txBox="1"/>
                <p:nvPr/>
              </p:nvSpPr>
              <p:spPr>
                <a:xfrm>
                  <a:off x="9482960" y="4661043"/>
                  <a:ext cx="504627" cy="1838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742727" latinLnBrk="1">
                    <a:lnSpc>
                      <a:spcPct val="120000"/>
                    </a:lnSpc>
                    <a:buClr>
                      <a:srgbClr val="D04A02"/>
                    </a:buClr>
                    <a:buSzPts val="1600"/>
                  </a:pPr>
                  <a:r>
                    <a:rPr lang="ko-KR" altLang="en-US" sz="1000" spc="-30" dirty="0" err="1"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울산항</a:t>
                  </a:r>
                  <a:endParaRPr lang="en-US" altLang="ko-KR" sz="1000" spc="-30" dirty="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A50054A-7C8A-9FF3-58E2-8499B1730309}"/>
                    </a:ext>
                  </a:extLst>
                </p:cNvPr>
                <p:cNvSpPr txBox="1"/>
                <p:nvPr/>
              </p:nvSpPr>
              <p:spPr>
                <a:xfrm>
                  <a:off x="9570832" y="4230166"/>
                  <a:ext cx="504627" cy="1838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742727" latinLnBrk="1">
                    <a:lnSpc>
                      <a:spcPct val="120000"/>
                    </a:lnSpc>
                    <a:buClr>
                      <a:srgbClr val="D04A02"/>
                    </a:buClr>
                    <a:buSzPts val="1600"/>
                  </a:pPr>
                  <a:r>
                    <a:rPr lang="ko-KR" altLang="en-US" sz="1000" spc="-30" dirty="0" err="1"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포항항</a:t>
                  </a:r>
                  <a:endParaRPr lang="en-US" altLang="ko-KR" sz="1000" spc="-30" dirty="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487B1EA-603E-3EF8-F15B-C72159F1D150}"/>
                    </a:ext>
                  </a:extLst>
                </p:cNvPr>
                <p:cNvSpPr txBox="1"/>
                <p:nvPr/>
              </p:nvSpPr>
              <p:spPr>
                <a:xfrm>
                  <a:off x="7463329" y="5227081"/>
                  <a:ext cx="476847" cy="18385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742727" latinLnBrk="1">
                    <a:lnSpc>
                      <a:spcPct val="120000"/>
                    </a:lnSpc>
                    <a:buClr>
                      <a:srgbClr val="D04A02"/>
                    </a:buClr>
                    <a:buSzPts val="1600"/>
                  </a:pPr>
                  <a:r>
                    <a:rPr lang="ko-KR" altLang="en-US" sz="1000" spc="-30" dirty="0">
                      <a:solidFill>
                        <a:schemeClr val="bg1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목포항</a:t>
                  </a:r>
                  <a:endParaRPr lang="en-US" altLang="ko-KR" sz="1000" spc="-3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DFF845B-74B4-7ECA-9CB3-C568C7658AE4}"/>
                    </a:ext>
                  </a:extLst>
                </p:cNvPr>
                <p:cNvSpPr/>
                <p:nvPr/>
              </p:nvSpPr>
              <p:spPr>
                <a:xfrm>
                  <a:off x="9015866" y="2432554"/>
                  <a:ext cx="144017" cy="144016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ko-KR" altLang="en-US" sz="140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63AC99-C526-22AA-C65C-F80A5C7D1598}"/>
                    </a:ext>
                  </a:extLst>
                </p:cNvPr>
                <p:cNvSpPr txBox="1"/>
                <p:nvPr/>
              </p:nvSpPr>
              <p:spPr>
                <a:xfrm>
                  <a:off x="9222252" y="2420853"/>
                  <a:ext cx="984180" cy="1654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742727" latinLnBrk="1">
                    <a:lnSpc>
                      <a:spcPct val="120000"/>
                    </a:lnSpc>
                    <a:buClr>
                      <a:srgbClr val="D04A02"/>
                    </a:buClr>
                    <a:buSzPts val="1600"/>
                  </a:pPr>
                  <a:r>
                    <a:rPr lang="en-US" altLang="ko-KR" sz="900" spc="-30" dirty="0">
                      <a:solidFill>
                        <a:schemeClr val="accent1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1,2</a:t>
                  </a:r>
                  <a:r>
                    <a:rPr lang="ko-KR" altLang="en-US" sz="900" spc="-30" dirty="0">
                      <a:solidFill>
                        <a:schemeClr val="accent1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종 배후단지</a:t>
                  </a:r>
                  <a:endParaRPr lang="en-US" altLang="ko-KR" sz="900" spc="-30" dirty="0">
                    <a:solidFill>
                      <a:schemeClr val="accent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45D118D-4B2C-3436-205E-3E91FDD6FD9D}"/>
                    </a:ext>
                  </a:extLst>
                </p:cNvPr>
                <p:cNvSpPr/>
                <p:nvPr/>
              </p:nvSpPr>
              <p:spPr>
                <a:xfrm>
                  <a:off x="9015866" y="2658615"/>
                  <a:ext cx="144017" cy="14401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ko-KR" altLang="en-US" sz="1400"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24C8864-914C-2405-F863-9EC2245F061C}"/>
                    </a:ext>
                  </a:extLst>
                </p:cNvPr>
                <p:cNvSpPr txBox="1"/>
                <p:nvPr/>
              </p:nvSpPr>
              <p:spPr>
                <a:xfrm>
                  <a:off x="9223230" y="2648398"/>
                  <a:ext cx="984180" cy="1654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742727" latinLnBrk="1">
                    <a:lnSpc>
                      <a:spcPct val="120000"/>
                    </a:lnSpc>
                    <a:buClr>
                      <a:srgbClr val="D04A02"/>
                    </a:buClr>
                    <a:buSzPts val="1600"/>
                  </a:pPr>
                  <a:r>
                    <a:rPr lang="en-US" altLang="ko-KR" sz="900" spc="-30" dirty="0">
                      <a:solidFill>
                        <a:srgbClr val="0070C0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1</a:t>
                  </a:r>
                  <a:r>
                    <a:rPr lang="ko-KR" altLang="en-US" sz="900" spc="-30" dirty="0">
                      <a:solidFill>
                        <a:srgbClr val="0070C0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종 배후단지</a:t>
                  </a:r>
                  <a:endParaRPr lang="en-US" altLang="ko-KR" sz="900" spc="-30" dirty="0">
                    <a:solidFill>
                      <a:srgbClr val="0070C0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5212C4-A5BC-0045-0468-4FDB4F555DB3}"/>
                </a:ext>
              </a:extLst>
            </p:cNvPr>
            <p:cNvSpPr txBox="1"/>
            <p:nvPr/>
          </p:nvSpPr>
          <p:spPr>
            <a:xfrm>
              <a:off x="7749990" y="2614100"/>
              <a:ext cx="1265876" cy="4806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buSzPct val="100000"/>
              </a:pPr>
              <a:r>
                <a:rPr lang="ko-KR" altLang="en-US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총 </a:t>
              </a:r>
              <a:r>
                <a:rPr lang="en-US" altLang="ko-KR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233</a:t>
              </a:r>
              <a:r>
                <a:rPr lang="ko-KR" altLang="en-US" sz="1000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개업체</a:t>
              </a:r>
              <a:r>
                <a:rPr lang="ko-KR" altLang="en-US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유치</a:t>
              </a:r>
              <a:br>
                <a:rPr lang="en-US" altLang="ko-KR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</a:br>
              <a:r>
                <a:rPr lang="en-US" altLang="ko-KR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193</a:t>
              </a:r>
              <a:r>
                <a:rPr lang="ko-KR" altLang="en-US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 업체 </a:t>
              </a:r>
              <a:r>
                <a:rPr lang="ko-KR" altLang="en-US" sz="1000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운영중</a:t>
              </a:r>
              <a:endParaRPr lang="en-US" altLang="ko-KR" sz="1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>
                <a:lnSpc>
                  <a:spcPct val="100000"/>
                </a:lnSpc>
                <a:buSzPct val="100000"/>
              </a:pPr>
              <a:r>
                <a:rPr lang="ko-KR" altLang="en-US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총 </a:t>
              </a:r>
              <a:r>
                <a:rPr lang="en-US" altLang="ko-KR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29,410㎡</a:t>
              </a:r>
              <a:r>
                <a:rPr lang="ko-KR" altLang="en-US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개발계획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1511A7-1BFE-FA65-0E67-ED2473C62729}"/>
                </a:ext>
              </a:extLst>
            </p:cNvPr>
            <p:cNvSpPr txBox="1"/>
            <p:nvPr/>
          </p:nvSpPr>
          <p:spPr>
            <a:xfrm>
              <a:off x="7880333" y="3127859"/>
              <a:ext cx="1005190" cy="1602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buSzPct val="100000"/>
              </a:pPr>
              <a:r>
                <a:rPr lang="en-US" altLang="ko-KR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목표 </a:t>
              </a:r>
              <a:r>
                <a:rPr lang="en-US" altLang="ko-KR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2030</a:t>
              </a:r>
              <a:r>
                <a:rPr lang="ko-KR" altLang="en-US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년</a:t>
              </a:r>
              <a:r>
                <a:rPr lang="en-US" altLang="ko-KR" sz="1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ko-KR" altLang="en-US" sz="1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DAD0DA0-5BA9-CE93-E505-C4A2DA90D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704623"/>
              </p:ext>
            </p:extLst>
          </p:nvPr>
        </p:nvGraphicFramePr>
        <p:xfrm>
          <a:off x="560387" y="4589231"/>
          <a:ext cx="2376389" cy="1188720"/>
        </p:xfrm>
        <a:graphic>
          <a:graphicData uri="http://schemas.openxmlformats.org/drawingml/2006/table">
            <a:tbl>
              <a:tblPr/>
              <a:tblGrid>
                <a:gridCol w="58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502">
                  <a:extLst>
                    <a:ext uri="{9D8B030D-6E8A-4147-A177-3AD203B41FA5}">
                      <a16:colId xmlns:a16="http://schemas.microsoft.com/office/drawing/2014/main" val="1182178051"/>
                    </a:ext>
                  </a:extLst>
                </a:gridCol>
                <a:gridCol w="1203385">
                  <a:extLst>
                    <a:ext uri="{9D8B030D-6E8A-4147-A177-3AD203B41FA5}">
                      <a16:colId xmlns:a16="http://schemas.microsoft.com/office/drawing/2014/main" val="3295634154"/>
                    </a:ext>
                  </a:extLst>
                </a:gridCol>
              </a:tblGrid>
              <a:tr h="13747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구분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 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0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예측수요</a:t>
                      </a:r>
                      <a:r>
                        <a:rPr lang="en-US" altLang="ko-KR" sz="900" b="0" i="0" u="none" strike="noStrike" spc="-20" baseline="3000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*1</a:t>
                      </a:r>
                      <a:endParaRPr lang="ko-KR" altLang="en-GB" sz="900" b="0" i="0" u="none" strike="noStrike" spc="-20" baseline="3000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물류업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14,138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천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40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제조업</a:t>
                      </a:r>
                      <a:endParaRPr lang="ko-KR" altLang="en-GB" sz="900" b="1" i="0" u="none" strike="noStrike" spc="-2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제조업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212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천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095258"/>
                  </a:ext>
                </a:extLst>
              </a:tr>
              <a:tr h="14340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유보수요</a:t>
                      </a:r>
                      <a:r>
                        <a:rPr lang="en-US" altLang="ko-KR" sz="900" b="0" i="0" u="none" strike="noStrike" spc="-20" baseline="3000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*2</a:t>
                      </a:r>
                      <a:endParaRPr lang="ko-KR" altLang="en-GB" sz="900" b="0" i="0" u="none" strike="noStrike" spc="-20" baseline="3000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2,152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천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942612"/>
                  </a:ext>
                </a:extLst>
              </a:tr>
              <a:tr h="137244">
                <a:tc gridSpan="2">
                  <a:txBody>
                    <a:bodyPr/>
                    <a:lstStyle/>
                    <a:p>
                      <a:pPr marL="0" algn="ctr" defTabSz="666985" rtl="0" eaLnBrk="1" fontAlgn="ctr" latinLnBrk="1" hangingPunct="1"/>
                      <a:r>
                        <a:rPr lang="ko-KR" altLang="en-US" sz="1200" b="0" kern="120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+mn-cs"/>
                        </a:rPr>
                        <a:t>수요면적</a:t>
                      </a:r>
                      <a:endParaRPr lang="ko-KR" altLang="en-GB" sz="1200" b="0" kern="1200" spc="0" baseline="0" dirty="0">
                        <a:solidFill>
                          <a:schemeClr val="tx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16,502</a:t>
                      </a:r>
                      <a:r>
                        <a:rPr lang="ko-KR" altLang="en-US" sz="12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천</a:t>
                      </a:r>
                      <a:r>
                        <a:rPr lang="en-US" altLang="ko-KR" sz="12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㎡</a:t>
                      </a:r>
                      <a:endParaRPr lang="ko-KR" altLang="en-US" sz="1200" b="0" spc="0" baseline="0" dirty="0">
                        <a:solidFill>
                          <a:schemeClr val="tx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DAADCAF-3DF7-EAC0-31E2-7A3854B4BC5F}"/>
              </a:ext>
            </a:extLst>
          </p:cNvPr>
          <p:cNvSpPr txBox="1"/>
          <p:nvPr/>
        </p:nvSpPr>
        <p:spPr>
          <a:xfrm>
            <a:off x="596452" y="5920463"/>
            <a:ext cx="288131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en-US" altLang="ko-KR" sz="9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*1 </a:t>
            </a:r>
            <a:r>
              <a:rPr lang="ko-KR" altLang="en-US" sz="9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복합물류시설수요</a:t>
            </a:r>
            <a:r>
              <a:rPr lang="en-US" altLang="ko-KR" sz="9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제조시설수요</a:t>
            </a:r>
            <a:r>
              <a:rPr lang="en-US" altLang="ko-KR" sz="9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지원시설수요</a:t>
            </a:r>
            <a:r>
              <a:rPr lang="en-US" altLang="ko-KR" sz="9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9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공공시설</a:t>
            </a:r>
            <a:endParaRPr lang="en-US" altLang="ko-KR" sz="900" spc="-1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00000"/>
              </a:lnSpc>
              <a:buSzPct val="100000"/>
            </a:pPr>
            <a:r>
              <a:rPr lang="ko-KR" altLang="en-US" sz="9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수요 등으로 구성</a:t>
            </a:r>
            <a:endParaRPr lang="en-US" altLang="ko-KR" sz="900" spc="-1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00000"/>
              </a:lnSpc>
              <a:buSzPct val="100000"/>
            </a:pPr>
            <a:r>
              <a:rPr lang="en-US" altLang="ko-KR" sz="9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*2 </a:t>
            </a:r>
            <a:r>
              <a:rPr lang="ko-KR" altLang="en-US" sz="9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장래 항만여건 변화 및 입주기업의 물동량 증가에 대비한 수요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19A03862-66BF-7E28-DFB9-181564C1F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287171"/>
              </p:ext>
            </p:extLst>
          </p:nvPr>
        </p:nvGraphicFramePr>
        <p:xfrm>
          <a:off x="560387" y="2179384"/>
          <a:ext cx="5184774" cy="1249614"/>
        </p:xfrm>
        <a:graphic>
          <a:graphicData uri="http://schemas.openxmlformats.org/drawingml/2006/table">
            <a:tbl>
              <a:tblPr/>
              <a:tblGrid>
                <a:gridCol w="54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051">
                  <a:extLst>
                    <a:ext uri="{9D8B030D-6E8A-4147-A177-3AD203B41FA5}">
                      <a16:colId xmlns:a16="http://schemas.microsoft.com/office/drawing/2014/main" val="1182178051"/>
                    </a:ext>
                  </a:extLst>
                </a:gridCol>
                <a:gridCol w="682112">
                  <a:extLst>
                    <a:ext uri="{9D8B030D-6E8A-4147-A177-3AD203B41FA5}">
                      <a16:colId xmlns:a16="http://schemas.microsoft.com/office/drawing/2014/main" val="3295634154"/>
                    </a:ext>
                  </a:extLst>
                </a:gridCol>
                <a:gridCol w="682112">
                  <a:extLst>
                    <a:ext uri="{9D8B030D-6E8A-4147-A177-3AD203B41FA5}">
                      <a16:colId xmlns:a16="http://schemas.microsoft.com/office/drawing/2014/main" val="1931599192"/>
                    </a:ext>
                  </a:extLst>
                </a:gridCol>
                <a:gridCol w="682112">
                  <a:extLst>
                    <a:ext uri="{9D8B030D-6E8A-4147-A177-3AD203B41FA5}">
                      <a16:colId xmlns:a16="http://schemas.microsoft.com/office/drawing/2014/main" val="1920565251"/>
                    </a:ext>
                  </a:extLst>
                </a:gridCol>
                <a:gridCol w="682112">
                  <a:extLst>
                    <a:ext uri="{9D8B030D-6E8A-4147-A177-3AD203B41FA5}">
                      <a16:colId xmlns:a16="http://schemas.microsoft.com/office/drawing/2014/main" val="1212488500"/>
                    </a:ext>
                  </a:extLst>
                </a:gridCol>
                <a:gridCol w="682112">
                  <a:extLst>
                    <a:ext uri="{9D8B030D-6E8A-4147-A177-3AD203B41FA5}">
                      <a16:colId xmlns:a16="http://schemas.microsoft.com/office/drawing/2014/main" val="406410167"/>
                    </a:ext>
                  </a:extLst>
                </a:gridCol>
                <a:gridCol w="682112">
                  <a:extLst>
                    <a:ext uri="{9D8B030D-6E8A-4147-A177-3AD203B41FA5}">
                      <a16:colId xmlns:a16="http://schemas.microsoft.com/office/drawing/2014/main" val="1186394931"/>
                    </a:ext>
                  </a:extLst>
                </a:gridCol>
              </a:tblGrid>
              <a:tr h="208269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구분 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컨테이너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기타잡화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(16</a:t>
                      </a:r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개품목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2020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2020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72095"/>
                  </a:ext>
                </a:extLst>
              </a:tr>
              <a:tr h="20826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부산항</a:t>
                      </a:r>
                      <a:endParaRPr lang="ko-KR" altLang="en-GB" sz="900" b="0" i="0" u="none" strike="noStrike" spc="-20" baseline="3000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7200" marB="720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수출입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10,978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12,207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13,304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3,185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2,951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2,352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269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제조업</a:t>
                      </a:r>
                      <a:endParaRPr lang="ko-KR" altLang="en-GB" sz="900" b="1" i="0" u="none" strike="noStrike" spc="-2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환적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12,566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15,061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17,328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917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632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236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095258"/>
                  </a:ext>
                </a:extLst>
              </a:tr>
              <a:tr h="208269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유보수요</a:t>
                      </a:r>
                      <a:r>
                        <a:rPr lang="en-US" altLang="ko-KR" sz="900" b="1" i="0" u="none" strike="noStrike" spc="-20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*2</a:t>
                      </a:r>
                      <a:endParaRPr lang="ko-KR" altLang="en-GB" sz="900" b="1" i="0" u="none" strike="noStrike" spc="-20" baseline="300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+mn-cs"/>
                        </a:rPr>
                        <a:t>연안</a:t>
                      </a:r>
                      <a:endParaRPr lang="ko-KR" altLang="en-US" b="0" dirty="0"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1,084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1,078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1,077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942612"/>
                  </a:ext>
                </a:extLst>
              </a:tr>
              <a:tr h="20826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합계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23,544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27,268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30,631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5,187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4,661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3,665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87A0C07-5FE8-D118-7B5E-38C8C54F06EB}"/>
              </a:ext>
            </a:extLst>
          </p:cNvPr>
          <p:cNvSpPr txBox="1"/>
          <p:nvPr/>
        </p:nvSpPr>
        <p:spPr>
          <a:xfrm>
            <a:off x="4736478" y="2040887"/>
            <a:ext cx="10086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천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TEU)</a:t>
            </a:r>
            <a:endParaRPr lang="en-GB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70A83D4-0E54-7E9E-0892-2A0CB235E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569168"/>
              </p:ext>
            </p:extLst>
          </p:nvPr>
        </p:nvGraphicFramePr>
        <p:xfrm>
          <a:off x="560388" y="3527092"/>
          <a:ext cx="5184777" cy="681825"/>
        </p:xfrm>
        <a:graphic>
          <a:graphicData uri="http://schemas.openxmlformats.org/drawingml/2006/table">
            <a:tbl>
              <a:tblPr/>
              <a:tblGrid>
                <a:gridCol w="497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900">
                  <a:extLst>
                    <a:ext uri="{9D8B030D-6E8A-4147-A177-3AD203B41FA5}">
                      <a16:colId xmlns:a16="http://schemas.microsoft.com/office/drawing/2014/main" val="1182178051"/>
                    </a:ext>
                  </a:extLst>
                </a:gridCol>
                <a:gridCol w="1372321">
                  <a:extLst>
                    <a:ext uri="{9D8B030D-6E8A-4147-A177-3AD203B41FA5}">
                      <a16:colId xmlns:a16="http://schemas.microsoft.com/office/drawing/2014/main" val="3295634154"/>
                    </a:ext>
                  </a:extLst>
                </a:gridCol>
                <a:gridCol w="1372321">
                  <a:extLst>
                    <a:ext uri="{9D8B030D-6E8A-4147-A177-3AD203B41FA5}">
                      <a16:colId xmlns:a16="http://schemas.microsoft.com/office/drawing/2014/main" val="1749005089"/>
                    </a:ext>
                  </a:extLst>
                </a:gridCol>
                <a:gridCol w="1372321">
                  <a:extLst>
                    <a:ext uri="{9D8B030D-6E8A-4147-A177-3AD203B41FA5}">
                      <a16:colId xmlns:a16="http://schemas.microsoft.com/office/drawing/2014/main" val="2322416908"/>
                    </a:ext>
                  </a:extLst>
                </a:gridCol>
              </a:tblGrid>
              <a:tr h="22727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구분 </a:t>
                      </a:r>
                    </a:p>
                  </a:txBody>
                  <a:tcPr marL="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2020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2025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27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물동량</a:t>
                      </a:r>
                      <a:br>
                        <a:rPr lang="en-US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</a:br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분담율</a:t>
                      </a:r>
                      <a:endParaRPr lang="en-US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북항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14.4%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6.3%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27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제조업</a:t>
                      </a:r>
                      <a:endParaRPr lang="ko-KR" altLang="en-GB" sz="900" b="1" i="0" u="none" strike="noStrike" spc="-2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신항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85.6%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93.7%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100%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095258"/>
                  </a:ext>
                </a:extLst>
              </a:tr>
            </a:tbl>
          </a:graphicData>
        </a:graphic>
      </p:graphicFrame>
      <p:sp>
        <p:nvSpPr>
          <p:cNvPr id="39" name="화살표: 굽음 38">
            <a:extLst>
              <a:ext uri="{FF2B5EF4-FFF2-40B4-BE49-F238E27FC236}">
                <a16:creationId xmlns:a16="http://schemas.microsoft.com/office/drawing/2014/main" id="{17884E48-8366-F6F9-5F1C-94368836CDF8}"/>
              </a:ext>
            </a:extLst>
          </p:cNvPr>
          <p:cNvSpPr/>
          <p:nvPr/>
        </p:nvSpPr>
        <p:spPr>
          <a:xfrm rot="10800000">
            <a:off x="6152481" y="5256778"/>
            <a:ext cx="2349897" cy="462626"/>
          </a:xfrm>
          <a:prstGeom prst="bentArrow">
            <a:avLst>
              <a:gd name="adj1" fmla="val 10168"/>
              <a:gd name="adj2" fmla="val 13258"/>
              <a:gd name="adj3" fmla="val 25000"/>
              <a:gd name="adj4" fmla="val 43750"/>
            </a:avLst>
          </a:prstGeom>
          <a:solidFill>
            <a:srgbClr val="1E487C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ko-KR" altLang="en-US" sz="1400">
              <a:solidFill>
                <a:schemeClr val="tx1"/>
              </a:solidFill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521233F-F687-2ED0-3B4B-C9BD530DE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53011"/>
              </p:ext>
            </p:extLst>
          </p:nvPr>
        </p:nvGraphicFramePr>
        <p:xfrm>
          <a:off x="3512840" y="4589231"/>
          <a:ext cx="2227615" cy="1188720"/>
        </p:xfrm>
        <a:graphic>
          <a:graphicData uri="http://schemas.openxmlformats.org/drawingml/2006/table">
            <a:tbl>
              <a:tblPr/>
              <a:tblGrid>
                <a:gridCol w="112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125">
                  <a:extLst>
                    <a:ext uri="{9D8B030D-6E8A-4147-A177-3AD203B41FA5}">
                      <a16:colId xmlns:a16="http://schemas.microsoft.com/office/drawing/2014/main" val="3295634154"/>
                    </a:ext>
                  </a:extLst>
                </a:gridCol>
              </a:tblGrid>
              <a:tr h="160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구분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2030 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북컨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배후부지</a:t>
                      </a:r>
                      <a:endParaRPr lang="ko-KR" altLang="en-GB" sz="900" b="0" i="0" u="none" strike="noStrike" spc="-20" baseline="3000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2,226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천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4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웅동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배후부지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3,607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천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095258"/>
                  </a:ext>
                </a:extLst>
              </a:tr>
              <a:tr h="1434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서컨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배후부지</a:t>
                      </a:r>
                      <a:endParaRPr lang="ko-KR" altLang="en-GB" sz="900" b="0" i="0" u="none" strike="noStrike" spc="-20" baseline="3000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1,175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천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㎡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942612"/>
                  </a:ext>
                </a:extLst>
              </a:tr>
              <a:tr h="137244">
                <a:tc>
                  <a:txBody>
                    <a:bodyPr/>
                    <a:lstStyle/>
                    <a:p>
                      <a:pPr marL="0" algn="ctr" defTabSz="666985" rtl="0" eaLnBrk="1" fontAlgn="ctr" latinLnBrk="1" hangingPunct="1"/>
                      <a:r>
                        <a:rPr lang="ko-KR" altLang="en-US" sz="1200" b="0" kern="120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  <a:cs typeface="+mn-cs"/>
                        </a:rPr>
                        <a:t>공급면적</a:t>
                      </a:r>
                      <a:endParaRPr lang="ko-KR" altLang="en-GB" sz="1200" b="0" kern="1200" spc="0" baseline="0" dirty="0">
                        <a:solidFill>
                          <a:schemeClr val="tx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8,169</a:t>
                      </a:r>
                      <a:r>
                        <a:rPr lang="ko-KR" altLang="en-US" sz="12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천</a:t>
                      </a:r>
                      <a:r>
                        <a:rPr lang="en-US" altLang="ko-KR" sz="1200" b="0" spc="0" baseline="0" dirty="0">
                          <a:solidFill>
                            <a:schemeClr val="tx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㎡</a:t>
                      </a:r>
                      <a:endParaRPr lang="ko-KR" altLang="en-US" sz="1200" b="0" spc="0" baseline="0" dirty="0">
                        <a:solidFill>
                          <a:schemeClr val="tx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0FF9FE-1EC6-FBFB-37AE-4C92CB79FD70}"/>
              </a:ext>
            </a:extLst>
          </p:cNvPr>
          <p:cNvSpPr/>
          <p:nvPr/>
        </p:nvSpPr>
        <p:spPr>
          <a:xfrm>
            <a:off x="3362346" y="5892723"/>
            <a:ext cx="1418296" cy="27733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E0301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8,333</a:t>
            </a:r>
            <a:r>
              <a:rPr lang="ko-KR" altLang="en-US" sz="1200" dirty="0">
                <a:solidFill>
                  <a:srgbClr val="E0301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천㎡ 부족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F4E4F6-3FB9-7D14-6C0C-2BA70D0B95CC}"/>
              </a:ext>
            </a:extLst>
          </p:cNvPr>
          <p:cNvSpPr/>
          <p:nvPr/>
        </p:nvSpPr>
        <p:spPr>
          <a:xfrm>
            <a:off x="2515660" y="5471411"/>
            <a:ext cx="1418296" cy="27733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1400" b="1" dirty="0">
                <a:solidFill>
                  <a:srgbClr val="E0301E"/>
                </a:solidFill>
              </a:rPr>
              <a:t>vs</a:t>
            </a:r>
            <a:endParaRPr lang="ko-KR" altLang="en-US" sz="1400" b="1" dirty="0">
              <a:solidFill>
                <a:srgbClr val="E0301E"/>
              </a:solidFill>
            </a:endParaRPr>
          </a:p>
        </p:txBody>
      </p:sp>
      <p:sp>
        <p:nvSpPr>
          <p:cNvPr id="45" name="화살표: 굽음 44">
            <a:extLst>
              <a:ext uri="{FF2B5EF4-FFF2-40B4-BE49-F238E27FC236}">
                <a16:creationId xmlns:a16="http://schemas.microsoft.com/office/drawing/2014/main" id="{42C62601-E39D-48A6-9D7C-D4E9646F8FAC}"/>
              </a:ext>
            </a:extLst>
          </p:cNvPr>
          <p:cNvSpPr/>
          <p:nvPr/>
        </p:nvSpPr>
        <p:spPr>
          <a:xfrm rot="10800000" flipH="1">
            <a:off x="3208522" y="5777950"/>
            <a:ext cx="230625" cy="348027"/>
          </a:xfrm>
          <a:prstGeom prst="bentArrow">
            <a:avLst>
              <a:gd name="adj1" fmla="val 18557"/>
              <a:gd name="adj2" fmla="val 40453"/>
              <a:gd name="adj3" fmla="val 25000"/>
              <a:gd name="adj4" fmla="val 43750"/>
            </a:avLst>
          </a:prstGeom>
          <a:solidFill>
            <a:srgbClr val="E030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0F24AC-673D-0A89-865F-5E86B78C122E}"/>
              </a:ext>
            </a:extLst>
          </p:cNvPr>
          <p:cNvSpPr txBox="1"/>
          <p:nvPr/>
        </p:nvSpPr>
        <p:spPr>
          <a:xfrm>
            <a:off x="6729406" y="6142269"/>
            <a:ext cx="288131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SzPct val="100000"/>
            </a:pPr>
            <a:r>
              <a:rPr lang="en-US" altLang="ko-KR" sz="900" spc="-100" dirty="0"/>
              <a:t>(</a:t>
            </a:r>
            <a:r>
              <a:rPr lang="ko-KR" altLang="en-US" sz="900" spc="-100" dirty="0"/>
              <a:t>공통 출처 </a:t>
            </a:r>
            <a:r>
              <a:rPr lang="en-US" altLang="ko-KR" sz="900" spc="-100" dirty="0"/>
              <a:t>:  </a:t>
            </a:r>
            <a:r>
              <a:rPr lang="ko-KR" altLang="en-US" sz="900" spc="-100" dirty="0"/>
              <a:t>해양수산부 </a:t>
            </a:r>
            <a:r>
              <a:rPr lang="en-US" altLang="ko-KR" sz="900" spc="-100" dirty="0"/>
              <a:t>, </a:t>
            </a:r>
            <a:r>
              <a:rPr lang="ko-KR" altLang="en-US" sz="900" spc="-100" dirty="0"/>
              <a:t>제</a:t>
            </a:r>
            <a:r>
              <a:rPr lang="en-US" altLang="ko-KR" sz="900" spc="-100" dirty="0"/>
              <a:t>3</a:t>
            </a:r>
            <a:r>
              <a:rPr lang="ko-KR" altLang="en-US" sz="900" spc="-100" dirty="0"/>
              <a:t>차 항만기본계획 수정계획</a:t>
            </a:r>
            <a:r>
              <a:rPr lang="en-US" altLang="ko-KR" sz="900" spc="-100" dirty="0"/>
              <a:t>, 2022.9)</a:t>
            </a:r>
            <a:endParaRPr lang="ko-KR" altLang="en-US" sz="900" spc="-100" dirty="0"/>
          </a:p>
        </p:txBody>
      </p:sp>
      <p:sp>
        <p:nvSpPr>
          <p:cNvPr id="48" name="직사각형 24">
            <a:extLst>
              <a:ext uri="{FF2B5EF4-FFF2-40B4-BE49-F238E27FC236}">
                <a16:creationId xmlns:a16="http://schemas.microsoft.com/office/drawing/2014/main" id="{EF0E3086-33F1-EB24-659E-CF3E387F3D6A}"/>
              </a:ext>
            </a:extLst>
          </p:cNvPr>
          <p:cNvSpPr/>
          <p:nvPr/>
        </p:nvSpPr>
        <p:spPr>
          <a:xfrm>
            <a:off x="580288" y="1909849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부산항 물동량 전망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9" name="직사각형 24">
            <a:extLst>
              <a:ext uri="{FF2B5EF4-FFF2-40B4-BE49-F238E27FC236}">
                <a16:creationId xmlns:a16="http://schemas.microsoft.com/office/drawing/2014/main" id="{34B1A3EB-68E0-6E40-D7AC-C76F9BEE1094}"/>
              </a:ext>
            </a:extLst>
          </p:cNvPr>
          <p:cNvSpPr/>
          <p:nvPr/>
        </p:nvSpPr>
        <p:spPr>
          <a:xfrm>
            <a:off x="580288" y="4311657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부산항 수요면적 전망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0" name="직사각형 24">
            <a:extLst>
              <a:ext uri="{FF2B5EF4-FFF2-40B4-BE49-F238E27FC236}">
                <a16:creationId xmlns:a16="http://schemas.microsoft.com/office/drawing/2014/main" id="{EFFA95DA-FF02-63BB-97D4-3633B9E309D6}"/>
              </a:ext>
            </a:extLst>
          </p:cNvPr>
          <p:cNvSpPr/>
          <p:nvPr/>
        </p:nvSpPr>
        <p:spPr>
          <a:xfrm>
            <a:off x="3512840" y="4311657"/>
            <a:ext cx="1705869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부산항 공급면적 전망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1" name="직사각형 24">
            <a:extLst>
              <a:ext uri="{FF2B5EF4-FFF2-40B4-BE49-F238E27FC236}">
                <a16:creationId xmlns:a16="http://schemas.microsoft.com/office/drawing/2014/main" id="{A7E233D9-24C7-1E67-20A2-06FCC221B529}"/>
              </a:ext>
            </a:extLst>
          </p:cNvPr>
          <p:cNvSpPr/>
          <p:nvPr/>
        </p:nvSpPr>
        <p:spPr>
          <a:xfrm>
            <a:off x="6014576" y="1909849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 배후단지 개발 계획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6688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D76D2-9CEE-336F-0DEB-A97307CD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EFFBAB-0953-7CB9-A560-F080FCAD8C5C}"/>
              </a:ext>
            </a:extLst>
          </p:cNvPr>
          <p:cNvSpPr/>
          <p:nvPr/>
        </p:nvSpPr>
        <p:spPr>
          <a:xfrm>
            <a:off x="560452" y="910491"/>
            <a:ext cx="8785096" cy="754304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웅동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 배후부지에 위치한 본 사업시설물은‘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종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항만배후단지’로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운영되고 있으며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2021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기준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65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개의 업체가 입주하였고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개의 업체가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입주준비중입니다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웅동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 배후부지는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2025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준공을 목표로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종 및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종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항만배후단지가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개발 중에 있어 향후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 배후부지의 기능을 제고할 것으로 기대됩니다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D9C3BF-89DD-1CE8-48C2-723A4E72CD86}"/>
              </a:ext>
            </a:extLst>
          </p:cNvPr>
          <p:cNvSpPr txBox="1"/>
          <p:nvPr/>
        </p:nvSpPr>
        <p:spPr>
          <a:xfrm>
            <a:off x="3589900" y="-21527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수요 및 공급분석</a:t>
            </a:r>
            <a:endParaRPr lang="en-US" altLang="ko-KR" sz="2800" dirty="0">
              <a:solidFill>
                <a:srgbClr val="36425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500A9EA-375B-B15F-D0BA-5A25EA353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4097"/>
              </p:ext>
            </p:extLst>
          </p:nvPr>
        </p:nvGraphicFramePr>
        <p:xfrm>
          <a:off x="560452" y="2039614"/>
          <a:ext cx="3758520" cy="651120"/>
        </p:xfrm>
        <a:graphic>
          <a:graphicData uri="http://schemas.openxmlformats.org/drawingml/2006/table">
            <a:tbl>
              <a:tblPr/>
              <a:tblGrid>
                <a:gridCol w="1301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6579">
                  <a:extLst>
                    <a:ext uri="{9D8B030D-6E8A-4147-A177-3AD203B41FA5}">
                      <a16:colId xmlns:a16="http://schemas.microsoft.com/office/drawing/2014/main" val="108755774"/>
                    </a:ext>
                  </a:extLst>
                </a:gridCol>
              </a:tblGrid>
              <a:tr h="15981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구분 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설명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84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종 </a:t>
                      </a:r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항만배후단지</a:t>
                      </a:r>
                      <a:endParaRPr lang="ko-KR" altLang="en-GB" sz="85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spc="-10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항만구역 지원시설 및 </a:t>
                      </a:r>
                      <a:r>
                        <a:rPr lang="ko-KR" altLang="en-US" sz="850" b="0" spc="-100" baseline="0" dirty="0" err="1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친수시설</a:t>
                      </a:r>
                      <a:r>
                        <a:rPr lang="ko-KR" altLang="en-US" sz="850" b="0" spc="-10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집단 지원 육성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95258"/>
                  </a:ext>
                </a:extLst>
              </a:tr>
              <a:tr h="16884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종 </a:t>
                      </a:r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항만배후단지</a:t>
                      </a:r>
                      <a:endParaRPr lang="ko-KR" altLang="en-GB" sz="850" b="0" i="0" u="none" strike="noStrike" spc="-20" baseline="300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b="0" spc="-10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일반업무시설</a:t>
                      </a:r>
                      <a:r>
                        <a:rPr lang="en-US" altLang="ko-KR" sz="850" b="0" spc="-10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·</a:t>
                      </a:r>
                      <a:r>
                        <a:rPr lang="ko-KR" altLang="en-US" sz="850" b="0" spc="-10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판매시설</a:t>
                      </a:r>
                      <a:r>
                        <a:rPr lang="en-US" altLang="ko-KR" sz="850" b="0" spc="-10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·</a:t>
                      </a:r>
                      <a:r>
                        <a:rPr lang="ko-KR" altLang="en-US" sz="850" b="0" spc="-10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주거시설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42612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01259E93-38A0-0FBD-19DC-9D0731E0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687" y="2062259"/>
            <a:ext cx="4804716" cy="283144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A48DD04-A4AB-89BC-6FDE-282A46405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86106"/>
              </p:ext>
            </p:extLst>
          </p:nvPr>
        </p:nvGraphicFramePr>
        <p:xfrm>
          <a:off x="568815" y="3029408"/>
          <a:ext cx="3741794" cy="1951260"/>
        </p:xfrm>
        <a:graphic>
          <a:graphicData uri="http://schemas.openxmlformats.org/drawingml/2006/table">
            <a:tbl>
              <a:tblPr/>
              <a:tblGrid>
                <a:gridCol w="213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609321634"/>
                    </a:ext>
                  </a:extLst>
                </a:gridCol>
                <a:gridCol w="622720">
                  <a:extLst>
                    <a:ext uri="{9D8B030D-6E8A-4147-A177-3AD203B41FA5}">
                      <a16:colId xmlns:a16="http://schemas.microsoft.com/office/drawing/2014/main" val="3295634154"/>
                    </a:ext>
                  </a:extLst>
                </a:gridCol>
                <a:gridCol w="622720">
                  <a:extLst>
                    <a:ext uri="{9D8B030D-6E8A-4147-A177-3AD203B41FA5}">
                      <a16:colId xmlns:a16="http://schemas.microsoft.com/office/drawing/2014/main" val="1107047848"/>
                    </a:ext>
                  </a:extLst>
                </a:gridCol>
                <a:gridCol w="622720">
                  <a:extLst>
                    <a:ext uri="{9D8B030D-6E8A-4147-A177-3AD203B41FA5}">
                      <a16:colId xmlns:a16="http://schemas.microsoft.com/office/drawing/2014/main" val="3104209839"/>
                    </a:ext>
                  </a:extLst>
                </a:gridCol>
                <a:gridCol w="724134">
                  <a:extLst>
                    <a:ext uri="{9D8B030D-6E8A-4147-A177-3AD203B41FA5}">
                      <a16:colId xmlns:a16="http://schemas.microsoft.com/office/drawing/2014/main" val="108755774"/>
                    </a:ext>
                  </a:extLst>
                </a:gridCol>
              </a:tblGrid>
              <a:tr h="149013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구분 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목표연도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천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㎡)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비고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1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2020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2025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2030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01048"/>
                  </a:ext>
                </a:extLst>
              </a:tr>
              <a:tr h="123868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북컨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단계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종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ko-KR" altLang="en-GB" sz="85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1,704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spc="0" baseline="0" dirty="0" err="1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운영중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95258"/>
                  </a:ext>
                </a:extLst>
              </a:tr>
              <a:tr h="123868">
                <a:tc gridSpan="2"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북컨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단계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종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ko-KR" altLang="en-GB" sz="85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522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42612"/>
                  </a:ext>
                </a:extLst>
              </a:tr>
              <a:tr h="123868">
                <a:tc gridSpan="2"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남컨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종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ko-KR" altLang="en-GB" sz="85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1,161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spc="0" baseline="0" dirty="0" err="1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부지조성중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714606"/>
                  </a:ext>
                </a:extLst>
              </a:tr>
              <a:tr h="142456">
                <a:tc gridSpan="2"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웅동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단계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종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ko-KR" altLang="en-GB" sz="85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2,487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spc="0" baseline="0" dirty="0" err="1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운영중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907505"/>
                  </a:ext>
                </a:extLst>
              </a:tr>
              <a:tr h="123868">
                <a:tc gridSpan="2"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웅동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단계</a:t>
                      </a:r>
                      <a:endParaRPr lang="ko-KR" altLang="en-GB" sz="85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웅동</a:t>
                      </a:r>
                      <a:r>
                        <a:rPr lang="ko-KR" altLang="en-US" sz="900" b="1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1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r>
                        <a:rPr lang="ko-KR" altLang="en-US" sz="900" b="1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단계</a:t>
                      </a:r>
                      <a:r>
                        <a:rPr lang="en-US" altLang="ko-KR" sz="900" b="1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(1</a:t>
                      </a:r>
                      <a:r>
                        <a:rPr lang="ko-KR" altLang="en-US" sz="900" b="1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종</a:t>
                      </a:r>
                      <a:r>
                        <a:rPr lang="en-US" altLang="ko-KR" sz="900" b="1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ko-KR" altLang="en-GB" sz="900" b="1" i="0" u="none" strike="noStrike" spc="-2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7200" marB="7200"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1,120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투기완료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516759"/>
                  </a:ext>
                </a:extLst>
              </a:tr>
              <a:tr h="123868">
                <a:tc rowSpan="2"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7200" marB="720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종 배후부지</a:t>
                      </a:r>
                      <a:endParaRPr lang="ko-KR" altLang="en-GB" sz="85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853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175553"/>
                  </a:ext>
                </a:extLst>
              </a:tr>
              <a:tr h="123868">
                <a:tc vMerge="1"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GB" sz="900" b="1" i="0" u="none" strike="noStrike" spc="-2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7200" marB="7200" anchor="ctr">
                    <a:lnL>
                      <a:noFill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종 배후부지</a:t>
                      </a:r>
                      <a:endParaRPr lang="ko-KR" altLang="en-GB" sz="85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267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389827"/>
                  </a:ext>
                </a:extLst>
              </a:tr>
              <a:tr h="123868">
                <a:tc gridSpan="2"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서컨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단계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종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ko-KR" altLang="en-GB" sz="85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501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spc="0" baseline="0" dirty="0" err="1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부지조성중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14962"/>
                  </a:ext>
                </a:extLst>
              </a:tr>
              <a:tr h="123868">
                <a:tc gridSpan="2"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서컨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단계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종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ko-KR" altLang="en-GB" sz="85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296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spc="0" baseline="0" dirty="0" err="1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투기중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49696"/>
                  </a:ext>
                </a:extLst>
              </a:tr>
              <a:tr h="123868">
                <a:tc gridSpan="2">
                  <a:txBody>
                    <a:bodyPr/>
                    <a:lstStyle/>
                    <a:p>
                      <a:pPr marL="0" marR="0" lvl="0" indent="0" algn="l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서컨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3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단계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종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378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053551"/>
                  </a:ext>
                </a:extLst>
              </a:tr>
              <a:tr h="123868">
                <a:tc gridSpan="2">
                  <a:txBody>
                    <a:bodyPr/>
                    <a:lstStyle/>
                    <a:p>
                      <a:pPr marL="0" algn="ctr" defTabSz="666985" rtl="0" eaLnBrk="1" fontAlgn="ctr" latinLnBrk="1" hangingPunct="1"/>
                      <a:r>
                        <a:rPr lang="ko-KR" altLang="en-US" sz="850" b="0" kern="1200" spc="0" baseline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계</a:t>
                      </a:r>
                      <a:endParaRPr lang="ko-KR" altLang="en-GB" sz="850" b="0" kern="1200" spc="0" baseline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4,692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2,281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1,196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0" name="직사각형 1">
            <a:extLst>
              <a:ext uri="{FF2B5EF4-FFF2-40B4-BE49-F238E27FC236}">
                <a16:creationId xmlns:a16="http://schemas.microsoft.com/office/drawing/2014/main" id="{B6EE5419-A1C1-C345-2E06-ED753E5C7297}"/>
              </a:ext>
            </a:extLst>
          </p:cNvPr>
          <p:cNvSpPr/>
          <p:nvPr/>
        </p:nvSpPr>
        <p:spPr>
          <a:xfrm>
            <a:off x="6181073" y="2636912"/>
            <a:ext cx="631473" cy="504056"/>
          </a:xfrm>
          <a:custGeom>
            <a:avLst/>
            <a:gdLst>
              <a:gd name="connsiteX0" fmla="*/ 0 w 681315"/>
              <a:gd name="connsiteY0" fmla="*/ 0 h 474197"/>
              <a:gd name="connsiteX1" fmla="*/ 681315 w 681315"/>
              <a:gd name="connsiteY1" fmla="*/ 0 h 474197"/>
              <a:gd name="connsiteX2" fmla="*/ 681315 w 681315"/>
              <a:gd name="connsiteY2" fmla="*/ 474197 h 474197"/>
              <a:gd name="connsiteX3" fmla="*/ 0 w 681315"/>
              <a:gd name="connsiteY3" fmla="*/ 474197 h 474197"/>
              <a:gd name="connsiteX4" fmla="*/ 0 w 681315"/>
              <a:gd name="connsiteY4" fmla="*/ 0 h 474197"/>
              <a:gd name="connsiteX0" fmla="*/ 0 w 681315"/>
              <a:gd name="connsiteY0" fmla="*/ 0 h 474197"/>
              <a:gd name="connsiteX1" fmla="*/ 628927 w 681315"/>
              <a:gd name="connsiteY1" fmla="*/ 52388 h 474197"/>
              <a:gd name="connsiteX2" fmla="*/ 681315 w 681315"/>
              <a:gd name="connsiteY2" fmla="*/ 474197 h 474197"/>
              <a:gd name="connsiteX3" fmla="*/ 0 w 681315"/>
              <a:gd name="connsiteY3" fmla="*/ 474197 h 474197"/>
              <a:gd name="connsiteX4" fmla="*/ 0 w 681315"/>
              <a:gd name="connsiteY4" fmla="*/ 0 h 474197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681315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681315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681315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681315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681315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681315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681315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681315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83721"/>
              <a:gd name="connsiteX1" fmla="*/ 690840 w 690840"/>
              <a:gd name="connsiteY1" fmla="*/ 0 h 483721"/>
              <a:gd name="connsiteX2" fmla="*/ 578921 w 690840"/>
              <a:gd name="connsiteY2" fmla="*/ 483721 h 483721"/>
              <a:gd name="connsiteX3" fmla="*/ 0 w 690840"/>
              <a:gd name="connsiteY3" fmla="*/ 478959 h 483721"/>
              <a:gd name="connsiteX4" fmla="*/ 0 w 690840"/>
              <a:gd name="connsiteY4" fmla="*/ 4762 h 483721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528915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488434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526534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526534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526534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0840"/>
              <a:gd name="connsiteY0" fmla="*/ 4762 h 478959"/>
              <a:gd name="connsiteX1" fmla="*/ 690840 w 690840"/>
              <a:gd name="connsiteY1" fmla="*/ 0 h 478959"/>
              <a:gd name="connsiteX2" fmla="*/ 526534 w 690840"/>
              <a:gd name="connsiteY2" fmla="*/ 478959 h 478959"/>
              <a:gd name="connsiteX3" fmla="*/ 0 w 690840"/>
              <a:gd name="connsiteY3" fmla="*/ 478959 h 478959"/>
              <a:gd name="connsiteX4" fmla="*/ 0 w 690840"/>
              <a:gd name="connsiteY4" fmla="*/ 4762 h 478959"/>
              <a:gd name="connsiteX0" fmla="*/ 0 w 691215"/>
              <a:gd name="connsiteY0" fmla="*/ 4762 h 478959"/>
              <a:gd name="connsiteX1" fmla="*/ 690840 w 691215"/>
              <a:gd name="connsiteY1" fmla="*/ 0 h 478959"/>
              <a:gd name="connsiteX2" fmla="*/ 526534 w 691215"/>
              <a:gd name="connsiteY2" fmla="*/ 478959 h 478959"/>
              <a:gd name="connsiteX3" fmla="*/ 0 w 691215"/>
              <a:gd name="connsiteY3" fmla="*/ 478959 h 478959"/>
              <a:gd name="connsiteX4" fmla="*/ 0 w 691215"/>
              <a:gd name="connsiteY4" fmla="*/ 4762 h 478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215" h="478959">
                <a:moveTo>
                  <a:pt x="0" y="4762"/>
                </a:moveTo>
                <a:lnTo>
                  <a:pt x="690840" y="0"/>
                </a:lnTo>
                <a:cubicBezTo>
                  <a:pt x="692427" y="126316"/>
                  <a:pt x="696396" y="116901"/>
                  <a:pt x="526534" y="478959"/>
                </a:cubicBezTo>
                <a:lnTo>
                  <a:pt x="0" y="478959"/>
                </a:lnTo>
                <a:lnTo>
                  <a:pt x="0" y="4762"/>
                </a:lnTo>
                <a:close/>
              </a:path>
            </a:pathLst>
          </a:custGeom>
          <a:solidFill>
            <a:srgbClr val="B3DCF9"/>
          </a:solidFill>
          <a:ln>
            <a:solidFill>
              <a:srgbClr val="00206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endParaRPr lang="ko-KR" altLang="en-US" sz="800" dirty="0">
              <a:ln w="1270">
                <a:noFill/>
              </a:ln>
              <a:solidFill>
                <a:srgbClr val="002060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36E163-7A23-205B-610E-7294335D9762}"/>
              </a:ext>
            </a:extLst>
          </p:cNvPr>
          <p:cNvSpPr txBox="1"/>
          <p:nvPr/>
        </p:nvSpPr>
        <p:spPr>
          <a:xfrm>
            <a:off x="590693" y="5029828"/>
            <a:ext cx="24482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자료 </a:t>
            </a: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8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해양수산부 </a:t>
            </a:r>
            <a:r>
              <a:rPr lang="en-US" altLang="ko-KR" sz="8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8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</a:t>
            </a:r>
            <a:r>
              <a:rPr lang="en-US" altLang="ko-KR" sz="8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8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차 항만기본계획 수정계획</a:t>
            </a:r>
            <a:r>
              <a:rPr lang="en-US" altLang="ko-KR" sz="8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2022.9</a:t>
            </a: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ko-KR" altLang="en-US" sz="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25D10-BD3B-763A-D29A-F0CC455D42BB}"/>
              </a:ext>
            </a:extLst>
          </p:cNvPr>
          <p:cNvSpPr txBox="1"/>
          <p:nvPr/>
        </p:nvSpPr>
        <p:spPr>
          <a:xfrm>
            <a:off x="590693" y="6327221"/>
            <a:ext cx="24482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자료 </a:t>
            </a: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8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해양수산부 </a:t>
            </a:r>
            <a:r>
              <a:rPr lang="en-US" altLang="ko-KR" sz="8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800" spc="-1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항만배후단지통계</a:t>
            </a:r>
            <a:r>
              <a:rPr lang="en-US" altLang="ko-KR" sz="800" spc="-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2021</a:t>
            </a:r>
            <a:r>
              <a:rPr lang="en-US" altLang="ko-KR" sz="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ko-KR" altLang="en-US" sz="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직사각형 24">
            <a:extLst>
              <a:ext uri="{FF2B5EF4-FFF2-40B4-BE49-F238E27FC236}">
                <a16:creationId xmlns:a16="http://schemas.microsoft.com/office/drawing/2014/main" id="{3C0D506F-6548-88BD-9B84-86100DCE9B58}"/>
              </a:ext>
            </a:extLst>
          </p:cNvPr>
          <p:cNvSpPr/>
          <p:nvPr/>
        </p:nvSpPr>
        <p:spPr>
          <a:xfrm>
            <a:off x="580288" y="1723124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 err="1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항만배후부지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구분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4" name="직사각형 24">
            <a:extLst>
              <a:ext uri="{FF2B5EF4-FFF2-40B4-BE49-F238E27FC236}">
                <a16:creationId xmlns:a16="http://schemas.microsoft.com/office/drawing/2014/main" id="{60DF172B-C59E-663E-59FF-2C063B7E48B4}"/>
              </a:ext>
            </a:extLst>
          </p:cNvPr>
          <p:cNvSpPr/>
          <p:nvPr/>
        </p:nvSpPr>
        <p:spPr>
          <a:xfrm>
            <a:off x="580288" y="2764743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 err="1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부산신항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spc="-26" dirty="0" err="1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항만배후단지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개발계획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5" name="직사각형 24">
            <a:extLst>
              <a:ext uri="{FF2B5EF4-FFF2-40B4-BE49-F238E27FC236}">
                <a16:creationId xmlns:a16="http://schemas.microsoft.com/office/drawing/2014/main" id="{F72CEF4A-D97D-2841-5864-929B0E7A9ED1}"/>
              </a:ext>
            </a:extLst>
          </p:cNvPr>
          <p:cNvSpPr/>
          <p:nvPr/>
        </p:nvSpPr>
        <p:spPr>
          <a:xfrm>
            <a:off x="580288" y="5195569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 err="1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부산신항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spc="-26" dirty="0" err="1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항만배후단지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입주정보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(2021)]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786A9C01-3030-8902-C64E-FFCAE075D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286845"/>
              </p:ext>
            </p:extLst>
          </p:nvPr>
        </p:nvGraphicFramePr>
        <p:xfrm>
          <a:off x="560830" y="5488322"/>
          <a:ext cx="3741788" cy="778140"/>
        </p:xfrm>
        <a:graphic>
          <a:graphicData uri="http://schemas.openxmlformats.org/drawingml/2006/table">
            <a:tbl>
              <a:tblPr/>
              <a:tblGrid>
                <a:gridCol w="638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324">
                  <a:extLst>
                    <a:ext uri="{9D8B030D-6E8A-4147-A177-3AD203B41FA5}">
                      <a16:colId xmlns:a16="http://schemas.microsoft.com/office/drawing/2014/main" val="3295634154"/>
                    </a:ext>
                  </a:extLst>
                </a:gridCol>
                <a:gridCol w="458324">
                  <a:extLst>
                    <a:ext uri="{9D8B030D-6E8A-4147-A177-3AD203B41FA5}">
                      <a16:colId xmlns:a16="http://schemas.microsoft.com/office/drawing/2014/main" val="1107047848"/>
                    </a:ext>
                  </a:extLst>
                </a:gridCol>
                <a:gridCol w="458324">
                  <a:extLst>
                    <a:ext uri="{9D8B030D-6E8A-4147-A177-3AD203B41FA5}">
                      <a16:colId xmlns:a16="http://schemas.microsoft.com/office/drawing/2014/main" val="3104209839"/>
                    </a:ext>
                  </a:extLst>
                </a:gridCol>
                <a:gridCol w="863975">
                  <a:extLst>
                    <a:ext uri="{9D8B030D-6E8A-4147-A177-3AD203B41FA5}">
                      <a16:colId xmlns:a16="http://schemas.microsoft.com/office/drawing/2014/main" val="108755774"/>
                    </a:ext>
                  </a:extLst>
                </a:gridCol>
                <a:gridCol w="863975">
                  <a:extLst>
                    <a:ext uri="{9D8B030D-6E8A-4147-A177-3AD203B41FA5}">
                      <a16:colId xmlns:a16="http://schemas.microsoft.com/office/drawing/2014/main" val="175339718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구분 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업체수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면적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천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㎡)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물동량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천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TEU)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유치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입주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준비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01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북컨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단계</a:t>
                      </a:r>
                      <a:endParaRPr lang="ko-KR" altLang="en-GB" sz="85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1,010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1,039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9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웅동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</a:t>
                      </a:r>
                      <a:r>
                        <a:rPr lang="ko-KR" altLang="en-US" sz="8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단계</a:t>
                      </a:r>
                      <a:endParaRPr lang="ko-KR" altLang="en-GB" sz="850" b="0" i="0" u="none" strike="noStrike" spc="-20" baseline="30000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39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45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1,584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66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898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42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66985" rtl="0" eaLnBrk="1" fontAlgn="ctr" latinLnBrk="1" hangingPunct="1"/>
                      <a:r>
                        <a:rPr lang="ko-KR" altLang="en-US" sz="850" b="0" kern="1200" spc="0" baseline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+mn-cs"/>
                        </a:rPr>
                        <a:t>계</a:t>
                      </a:r>
                      <a:endParaRPr lang="ko-KR" altLang="en-GB" sz="850" b="0" kern="1200" spc="0" baseline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+mn-cs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69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65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4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2,595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50" b="0" spc="0" baseline="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1,937</a:t>
                      </a:r>
                      <a:endParaRPr lang="ko-KR" altLang="en-US" sz="850" b="0" spc="0" baseline="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7" name="직사각형 24">
            <a:extLst>
              <a:ext uri="{FF2B5EF4-FFF2-40B4-BE49-F238E27FC236}">
                <a16:creationId xmlns:a16="http://schemas.microsoft.com/office/drawing/2014/main" id="{2879B714-3862-F6DE-7495-4283B43F98AF}"/>
              </a:ext>
            </a:extLst>
          </p:cNvPr>
          <p:cNvSpPr/>
          <p:nvPr/>
        </p:nvSpPr>
        <p:spPr>
          <a:xfrm>
            <a:off x="4571132" y="1723124"/>
            <a:ext cx="4297823" cy="24724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529"/>
              </a:spcAft>
              <a:buSzPct val="100000"/>
            </a:pP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개발계획 지도</a:t>
            </a:r>
            <a:r>
              <a:rPr lang="en-US" altLang="ko-KR" sz="1400" spc="-26" dirty="0">
                <a:solidFill>
                  <a:srgbClr val="3642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GB" altLang="ko-KR" sz="1400" spc="-26" dirty="0">
              <a:solidFill>
                <a:srgbClr val="36425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C07C44-F91C-413E-10E8-37D6BC9C7A1A}"/>
              </a:ext>
            </a:extLst>
          </p:cNvPr>
          <p:cNvSpPr txBox="1"/>
          <p:nvPr/>
        </p:nvSpPr>
        <p:spPr>
          <a:xfrm>
            <a:off x="6100765" y="2666171"/>
            <a:ext cx="792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00" dirty="0" err="1">
                <a:ln w="1270">
                  <a:noFill/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웅동</a:t>
            </a:r>
            <a:r>
              <a:rPr lang="ko-KR" altLang="en-US" sz="800" dirty="0">
                <a:ln w="1270">
                  <a:noFill/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800" dirty="0">
                <a:ln w="1270">
                  <a:noFill/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1</a:t>
            </a:r>
            <a:r>
              <a:rPr lang="ko-KR" altLang="en-US" sz="800" dirty="0">
                <a:ln w="1270">
                  <a:noFill/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단계</a:t>
            </a:r>
            <a:endParaRPr lang="en-US" altLang="ko-KR" sz="800" dirty="0">
              <a:ln w="1270">
                <a:noFill/>
              </a:ln>
              <a:solidFill>
                <a:srgbClr val="002060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800" dirty="0">
                <a:ln w="1270">
                  <a:noFill/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(2,486,666㎡)</a:t>
            </a:r>
            <a:endParaRPr lang="ko-KR" altLang="en-US" sz="800" dirty="0">
              <a:ln w="1270">
                <a:noFill/>
              </a:ln>
              <a:solidFill>
                <a:srgbClr val="002060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9B72984-F932-AACB-D9F4-DDE75D4BC9C1}"/>
              </a:ext>
            </a:extLst>
          </p:cNvPr>
          <p:cNvSpPr/>
          <p:nvPr/>
        </p:nvSpPr>
        <p:spPr>
          <a:xfrm>
            <a:off x="4607687" y="5195569"/>
            <a:ext cx="4774481" cy="1113155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항만배후단지는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입주기업과 정부와의 실시협약에 따라 </a:t>
            </a:r>
            <a:r>
              <a:rPr lang="ko-KR" altLang="en-US" sz="1000" dirty="0">
                <a:solidFill>
                  <a:prstClr val="black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최장 </a:t>
            </a:r>
            <a:r>
              <a:rPr lang="en-US" altLang="ko-KR" sz="1000" dirty="0">
                <a:solidFill>
                  <a:prstClr val="black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50</a:t>
            </a:r>
            <a:r>
              <a:rPr lang="ko-KR" altLang="en-US" sz="1000" dirty="0">
                <a:solidFill>
                  <a:prstClr val="black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년의 배타적사용권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취득</a:t>
            </a:r>
            <a:endParaRPr lang="en-US" altLang="ko-KR" sz="1000" dirty="0"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=&gt;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정부 사전승인 없이 </a:t>
            </a:r>
            <a:r>
              <a:rPr lang="ko-KR" altLang="en-US" sz="1000" dirty="0">
                <a:solidFill>
                  <a:prstClr val="black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시설양도 및 임대 제한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됨에 따라 신규진입장벽 존재</a:t>
            </a:r>
          </a:p>
        </p:txBody>
      </p:sp>
    </p:spTree>
    <p:extLst>
      <p:ext uri="{BB962C8B-B14F-4D97-AF65-F5344CB8AC3E}">
        <p14:creationId xmlns:p14="http://schemas.microsoft.com/office/powerpoint/2010/main" val="41467663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540C48-F06B-48E8-8F8D-9D1E75F06529}"/>
              </a:ext>
            </a:extLst>
          </p:cNvPr>
          <p:cNvSpPr/>
          <p:nvPr/>
        </p:nvSpPr>
        <p:spPr>
          <a:xfrm>
            <a:off x="560452" y="910491"/>
            <a:ext cx="8785096" cy="754304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말 현재 ㈜동방물류센터의 총자산은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12,639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백만원이며 자본총계는 약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5,806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백만원입니다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㈜동방물류센터의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매출은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13,781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백만원이 발생하였고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영업이익 및 당기순이익은 각각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1,891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 및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1,451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 발생하였습니다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CAE7FF93-3D83-4332-B15F-F5D9EF36B931}"/>
              </a:ext>
            </a:extLst>
          </p:cNvPr>
          <p:cNvSpPr/>
          <p:nvPr/>
        </p:nvSpPr>
        <p:spPr>
          <a:xfrm rot="10800000">
            <a:off x="4664843" y="2085829"/>
            <a:ext cx="576189" cy="29686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D76D2-9CEE-336F-0DEB-A97307CD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CFB13-1AAA-9C62-57B8-690075DA6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10152"/>
              </p:ext>
            </p:extLst>
          </p:nvPr>
        </p:nvGraphicFramePr>
        <p:xfrm>
          <a:off x="560453" y="2234261"/>
          <a:ext cx="4176647" cy="3314137"/>
        </p:xfrm>
        <a:graphic>
          <a:graphicData uri="http://schemas.openxmlformats.org/drawingml/2006/table">
            <a:tbl>
              <a:tblPr/>
              <a:tblGrid>
                <a:gridCol w="1148201">
                  <a:extLst>
                    <a:ext uri="{9D8B030D-6E8A-4147-A177-3AD203B41FA5}">
                      <a16:colId xmlns:a16="http://schemas.microsoft.com/office/drawing/2014/main" val="2323002275"/>
                    </a:ext>
                  </a:extLst>
                </a:gridCol>
                <a:gridCol w="1009482">
                  <a:extLst>
                    <a:ext uri="{9D8B030D-6E8A-4147-A177-3AD203B41FA5}">
                      <a16:colId xmlns:a16="http://schemas.microsoft.com/office/drawing/2014/main" val="206326396"/>
                    </a:ext>
                  </a:extLst>
                </a:gridCol>
                <a:gridCol w="1009482">
                  <a:extLst>
                    <a:ext uri="{9D8B030D-6E8A-4147-A177-3AD203B41FA5}">
                      <a16:colId xmlns:a16="http://schemas.microsoft.com/office/drawing/2014/main" val="3983179052"/>
                    </a:ext>
                  </a:extLst>
                </a:gridCol>
                <a:gridCol w="1009482">
                  <a:extLst>
                    <a:ext uri="{9D8B030D-6E8A-4147-A177-3AD203B41FA5}">
                      <a16:colId xmlns:a16="http://schemas.microsoft.com/office/drawing/2014/main" val="1311508046"/>
                    </a:ext>
                  </a:extLst>
                </a:gridCol>
              </a:tblGrid>
              <a:tr h="15799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2019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년말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2020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년말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2021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년말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245012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유동자산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2,950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3,771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5,747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439806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당좌자산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2,950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3,771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5,747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420991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비유동자산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7,698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7,339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6,892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55180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유형자산</a:t>
                      </a:r>
                      <a:endParaRPr lang="ko-KR" altLang="en-US" sz="90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7,677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7,316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6,791 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392278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ko-KR" altLang="en-US" sz="900" b="0" i="0" u="none" strike="noStrike" spc="-3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기타비유동자산</a:t>
                      </a:r>
                      <a:endParaRPr lang="ko-KR" altLang="en-US" sz="90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32873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자산 총계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10,647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11,110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12,639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699890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유동부채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6,737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6,829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10751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단기차입금</a:t>
                      </a:r>
                      <a:endParaRPr lang="ko-KR" altLang="en-US" sz="90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 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5,600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5,300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549632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ko-KR" altLang="en-US" sz="900" b="0" i="0" u="none" strike="noStrike" spc="-3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기타유동부채</a:t>
                      </a:r>
                      <a:endParaRPr lang="ko-KR" altLang="en-US" sz="90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861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1,137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1,529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431068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비유동부채</a:t>
                      </a:r>
                      <a:endParaRPr lang="ko-KR" altLang="en-US" sz="90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5,918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565306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장기차입금</a:t>
                      </a:r>
                      <a:endParaRPr lang="ko-KR" altLang="en-US" sz="90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5,800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        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14760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ko-KR" altLang="en-US" sz="900" b="0" i="0" u="none" strike="noStrike" spc="-3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기타비유동부채</a:t>
                      </a:r>
                      <a:endParaRPr lang="ko-KR" altLang="en-US" sz="90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     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88135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부채 총계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6,779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6,755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6,833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42608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자본금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2,750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2,750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2,750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784567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이익잉여금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1,118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1,605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3,056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727421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 총계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3,868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4,355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5,806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677127"/>
                  </a:ext>
                </a:extLst>
              </a:tr>
              <a:tr h="16118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부채 및 자본 총계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10,647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11,110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12,639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99274"/>
                  </a:ext>
                </a:extLst>
              </a:tr>
              <a:tr h="14496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1" u="none" strike="noStrike" spc="-3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유동비율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343%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56%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84%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485712"/>
                  </a:ext>
                </a:extLst>
              </a:tr>
              <a:tr h="144963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1" u="none" strike="noStrike" spc="-3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부채비율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64%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61%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54%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3871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A1401C-8746-ABCE-B935-AB659497EC2B}"/>
              </a:ext>
            </a:extLst>
          </p:cNvPr>
          <p:cNvSpPr txBox="1"/>
          <p:nvPr/>
        </p:nvSpPr>
        <p:spPr>
          <a:xfrm>
            <a:off x="3690765" y="2081654"/>
            <a:ext cx="104633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D306F3-936D-CEDE-E676-06339588C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525166"/>
              </p:ext>
            </p:extLst>
          </p:nvPr>
        </p:nvGraphicFramePr>
        <p:xfrm>
          <a:off x="5168900" y="2234260"/>
          <a:ext cx="4176521" cy="3337775"/>
        </p:xfrm>
        <a:graphic>
          <a:graphicData uri="http://schemas.openxmlformats.org/drawingml/2006/table">
            <a:tbl>
              <a:tblPr/>
              <a:tblGrid>
                <a:gridCol w="1389506">
                  <a:extLst>
                    <a:ext uri="{9D8B030D-6E8A-4147-A177-3AD203B41FA5}">
                      <a16:colId xmlns:a16="http://schemas.microsoft.com/office/drawing/2014/main" val="2357671665"/>
                    </a:ext>
                  </a:extLst>
                </a:gridCol>
                <a:gridCol w="929005">
                  <a:extLst>
                    <a:ext uri="{9D8B030D-6E8A-4147-A177-3AD203B41FA5}">
                      <a16:colId xmlns:a16="http://schemas.microsoft.com/office/drawing/2014/main" val="2806761034"/>
                    </a:ext>
                  </a:extLst>
                </a:gridCol>
                <a:gridCol w="929005">
                  <a:extLst>
                    <a:ext uri="{9D8B030D-6E8A-4147-A177-3AD203B41FA5}">
                      <a16:colId xmlns:a16="http://schemas.microsoft.com/office/drawing/2014/main" val="3796954217"/>
                    </a:ext>
                  </a:extLst>
                </a:gridCol>
                <a:gridCol w="929005">
                  <a:extLst>
                    <a:ext uri="{9D8B030D-6E8A-4147-A177-3AD203B41FA5}">
                      <a16:colId xmlns:a16="http://schemas.microsoft.com/office/drawing/2014/main" val="2874501760"/>
                    </a:ext>
                  </a:extLst>
                </a:gridCol>
              </a:tblGrid>
              <a:tr h="16476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2019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2020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2021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064707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7,327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10,153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13,781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74625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창고영업수익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6,778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9,466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12,930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06802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야드영업수익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549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554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786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344924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기타영업수익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133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66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28304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매출원가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6,425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8,986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11,240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94508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창고영업비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5,632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8,205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10,220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342450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야드영업비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793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1,018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286412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기타영업비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-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595285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매출총이익</a:t>
                      </a:r>
                      <a:endParaRPr lang="ko-KR" altLang="en-US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903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1,167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2,541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378867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판매비와관리비</a:t>
                      </a:r>
                      <a:endParaRPr lang="ko-KR" altLang="en-US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537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495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650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19977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인건비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359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334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438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638222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감가상각비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706904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기타경비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162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47090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영업이익</a:t>
                      </a: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366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672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1,891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75215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영업외수익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63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62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87149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영업외비용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180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604360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법인세비용차감전순이익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596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1,832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406247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법인세비용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36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109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14396"/>
                  </a:ext>
                </a:extLst>
              </a:tr>
              <a:tr h="15028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당기순이익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213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487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1,451 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509847"/>
                  </a:ext>
                </a:extLst>
              </a:tr>
              <a:tr h="14347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1" u="none" strike="noStrike" spc="-2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매출총이익률</a:t>
                      </a:r>
                      <a:endParaRPr lang="en-US" altLang="ko-KR" sz="800" b="0" i="1" u="none" strike="noStrike" spc="-2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12.3%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11.5%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18.4%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09711"/>
                  </a:ext>
                </a:extLst>
              </a:tr>
              <a:tr h="14347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1" u="none" strike="noStrike" spc="-2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영업이익률</a:t>
                      </a:r>
                      <a:endParaRPr lang="en-US" altLang="ko-KR" sz="800" b="0" i="1" u="none" strike="noStrike" spc="-2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0" marT="7200" marB="720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5.0%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6.6%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9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13.7%</a:t>
                      </a:r>
                    </a:p>
                  </a:txBody>
                  <a:tcPr marL="72000" marR="72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435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A7D78BE-6564-D906-9E48-320FA75327C6}"/>
              </a:ext>
            </a:extLst>
          </p:cNvPr>
          <p:cNvSpPr txBox="1"/>
          <p:nvPr/>
        </p:nvSpPr>
        <p:spPr>
          <a:xfrm>
            <a:off x="8299088" y="2067230"/>
            <a:ext cx="104633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63C48F-9ECD-A8BE-0D51-FA2BF4139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53500"/>
              </p:ext>
            </p:extLst>
          </p:nvPr>
        </p:nvGraphicFramePr>
        <p:xfrm>
          <a:off x="560452" y="6006551"/>
          <a:ext cx="8784969" cy="446785"/>
        </p:xfrm>
        <a:graphic>
          <a:graphicData uri="http://schemas.openxmlformats.org/drawingml/2006/table">
            <a:tbl>
              <a:tblPr/>
              <a:tblGrid>
                <a:gridCol w="1905138">
                  <a:extLst>
                    <a:ext uri="{9D8B030D-6E8A-4147-A177-3AD203B41FA5}">
                      <a16:colId xmlns:a16="http://schemas.microsoft.com/office/drawing/2014/main" val="2323002275"/>
                    </a:ext>
                  </a:extLst>
                </a:gridCol>
                <a:gridCol w="982833">
                  <a:extLst>
                    <a:ext uri="{9D8B030D-6E8A-4147-A177-3AD203B41FA5}">
                      <a16:colId xmlns:a16="http://schemas.microsoft.com/office/drawing/2014/main" val="236941374"/>
                    </a:ext>
                  </a:extLst>
                </a:gridCol>
                <a:gridCol w="982833">
                  <a:extLst>
                    <a:ext uri="{9D8B030D-6E8A-4147-A177-3AD203B41FA5}">
                      <a16:colId xmlns:a16="http://schemas.microsoft.com/office/drawing/2014/main" val="3303107397"/>
                    </a:ext>
                  </a:extLst>
                </a:gridCol>
                <a:gridCol w="982833">
                  <a:extLst>
                    <a:ext uri="{9D8B030D-6E8A-4147-A177-3AD203B41FA5}">
                      <a16:colId xmlns:a16="http://schemas.microsoft.com/office/drawing/2014/main" val="945263501"/>
                    </a:ext>
                  </a:extLst>
                </a:gridCol>
                <a:gridCol w="982833">
                  <a:extLst>
                    <a:ext uri="{9D8B030D-6E8A-4147-A177-3AD203B41FA5}">
                      <a16:colId xmlns:a16="http://schemas.microsoft.com/office/drawing/2014/main" val="1802235992"/>
                    </a:ext>
                  </a:extLst>
                </a:gridCol>
                <a:gridCol w="982833">
                  <a:extLst>
                    <a:ext uri="{9D8B030D-6E8A-4147-A177-3AD203B41FA5}">
                      <a16:colId xmlns:a16="http://schemas.microsoft.com/office/drawing/2014/main" val="1311508046"/>
                    </a:ext>
                  </a:extLst>
                </a:gridCol>
                <a:gridCol w="982833">
                  <a:extLst>
                    <a:ext uri="{9D8B030D-6E8A-4147-A177-3AD203B41FA5}">
                      <a16:colId xmlns:a16="http://schemas.microsoft.com/office/drawing/2014/main" val="128129770"/>
                    </a:ext>
                  </a:extLst>
                </a:gridCol>
                <a:gridCol w="982833">
                  <a:extLst>
                    <a:ext uri="{9D8B030D-6E8A-4147-A177-3AD203B41FA5}">
                      <a16:colId xmlns:a16="http://schemas.microsoft.com/office/drawing/2014/main" val="3868720945"/>
                    </a:ext>
                  </a:extLst>
                </a:gridCol>
              </a:tblGrid>
              <a:tr h="21897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2017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2018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2019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2020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2021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합계</a:t>
                      </a:r>
                    </a:p>
                  </a:txBody>
                  <a:tcPr marL="7200" marR="7200" marT="7200" marB="720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평균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245012"/>
                  </a:ext>
                </a:extLst>
              </a:tr>
              <a:tr h="227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spc="-3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영업활동으로인한현금흐름</a:t>
                      </a:r>
                      <a:endParaRPr lang="ko-KR" altLang="en-US" sz="90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1,033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1,988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5,540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6998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486FC5D-624A-2EBF-C669-63799B09CD49}"/>
              </a:ext>
            </a:extLst>
          </p:cNvPr>
          <p:cNvSpPr txBox="1"/>
          <p:nvPr/>
        </p:nvSpPr>
        <p:spPr>
          <a:xfrm>
            <a:off x="3679807" y="-21527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㈜동방물류센터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94ADD-C3DF-4A29-885E-98AE009C13C2}"/>
              </a:ext>
            </a:extLst>
          </p:cNvPr>
          <p:cNvSpPr txBox="1"/>
          <p:nvPr/>
        </p:nvSpPr>
        <p:spPr>
          <a:xfrm>
            <a:off x="553518" y="1708296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재무상태표</a:t>
            </a:r>
            <a:endParaRPr lang="en-US" altLang="ko-KR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BF9D4-BF89-CFA2-E3AB-C9E76A38340F}"/>
              </a:ext>
            </a:extLst>
          </p:cNvPr>
          <p:cNvSpPr txBox="1"/>
          <p:nvPr/>
        </p:nvSpPr>
        <p:spPr>
          <a:xfrm>
            <a:off x="5069418" y="1708296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손익계산서</a:t>
            </a:r>
            <a:endParaRPr lang="en-US" altLang="ko-KR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5C3722-3B23-197D-B76B-75DBF48DD7D2}"/>
              </a:ext>
            </a:extLst>
          </p:cNvPr>
          <p:cNvSpPr txBox="1"/>
          <p:nvPr/>
        </p:nvSpPr>
        <p:spPr>
          <a:xfrm>
            <a:off x="548046" y="5612696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최근 </a:t>
            </a:r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5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개년 영업현금흐름</a:t>
            </a:r>
          </a:p>
        </p:txBody>
      </p:sp>
    </p:spTree>
    <p:extLst>
      <p:ext uri="{BB962C8B-B14F-4D97-AF65-F5344CB8AC3E}">
        <p14:creationId xmlns:p14="http://schemas.microsoft.com/office/powerpoint/2010/main" val="3464003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CAE7FF93-3D83-4332-B15F-F5D9EF36B931}"/>
              </a:ext>
            </a:extLst>
          </p:cNvPr>
          <p:cNvSpPr/>
          <p:nvPr/>
        </p:nvSpPr>
        <p:spPr>
          <a:xfrm rot="10800000">
            <a:off x="4664843" y="2085829"/>
            <a:ext cx="576189" cy="29686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D76D2-9CEE-336F-0DEB-A97307CD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1401C-8746-ABCE-B935-AB659497EC2B}"/>
              </a:ext>
            </a:extLst>
          </p:cNvPr>
          <p:cNvSpPr txBox="1"/>
          <p:nvPr/>
        </p:nvSpPr>
        <p:spPr>
          <a:xfrm>
            <a:off x="3906602" y="2040670"/>
            <a:ext cx="104633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900">
                <a:latin typeface="-윤고딕330" panose="02030504000101010101" pitchFamily="18" charset="-127"/>
                <a:ea typeface="-윤고딕330" panose="02030504000101010101" pitchFamily="18" charset="-127"/>
              </a:rPr>
              <a:t>: TEU)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3E9254-CF39-2E99-FE2F-56472D913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933114"/>
              </p:ext>
            </p:extLst>
          </p:nvPr>
        </p:nvGraphicFramePr>
        <p:xfrm>
          <a:off x="553518" y="2204864"/>
          <a:ext cx="4408101" cy="4103863"/>
        </p:xfrm>
        <a:graphic>
          <a:graphicData uri="http://schemas.openxmlformats.org/drawingml/2006/table">
            <a:tbl>
              <a:tblPr/>
              <a:tblGrid>
                <a:gridCol w="848577">
                  <a:extLst>
                    <a:ext uri="{9D8B030D-6E8A-4147-A177-3AD203B41FA5}">
                      <a16:colId xmlns:a16="http://schemas.microsoft.com/office/drawing/2014/main" val="1672562512"/>
                    </a:ext>
                  </a:extLst>
                </a:gridCol>
                <a:gridCol w="750789">
                  <a:extLst>
                    <a:ext uri="{9D8B030D-6E8A-4147-A177-3AD203B41FA5}">
                      <a16:colId xmlns:a16="http://schemas.microsoft.com/office/drawing/2014/main" val="1890366860"/>
                    </a:ext>
                  </a:extLst>
                </a:gridCol>
                <a:gridCol w="936245">
                  <a:extLst>
                    <a:ext uri="{9D8B030D-6E8A-4147-A177-3AD203B41FA5}">
                      <a16:colId xmlns:a16="http://schemas.microsoft.com/office/drawing/2014/main" val="19102485"/>
                    </a:ext>
                  </a:extLst>
                </a:gridCol>
                <a:gridCol w="936245">
                  <a:extLst>
                    <a:ext uri="{9D8B030D-6E8A-4147-A177-3AD203B41FA5}">
                      <a16:colId xmlns:a16="http://schemas.microsoft.com/office/drawing/2014/main" val="1570885214"/>
                    </a:ext>
                  </a:extLst>
                </a:gridCol>
                <a:gridCol w="936245">
                  <a:extLst>
                    <a:ext uri="{9D8B030D-6E8A-4147-A177-3AD203B41FA5}">
                      <a16:colId xmlns:a16="http://schemas.microsoft.com/office/drawing/2014/main" val="4193526014"/>
                    </a:ext>
                  </a:extLst>
                </a:gridCol>
              </a:tblGrid>
              <a:tr h="27705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구분</a:t>
                      </a:r>
                      <a:endParaRPr lang="ko-KR" altLang="en-GB" sz="1000" b="0" i="0" u="none" strike="noStrike" dirty="0">
                        <a:solidFill>
                          <a:srgbClr val="FFFFFF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GB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18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4A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2019</a:t>
                      </a:r>
                    </a:p>
                  </a:txBody>
                  <a:tcPr marL="0" marR="1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2020</a:t>
                      </a:r>
                    </a:p>
                  </a:txBody>
                  <a:tcPr marL="0" marR="1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2021</a:t>
                      </a:r>
                    </a:p>
                  </a:txBody>
                  <a:tcPr marL="0" marR="1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6707"/>
                  </a:ext>
                </a:extLst>
              </a:tr>
              <a:tr h="29437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국내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27,966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4,840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1,275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625065"/>
                  </a:ext>
                </a:extLst>
              </a:tr>
              <a:tr h="29437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29,058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5,747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1,275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08851"/>
                  </a:ext>
                </a:extLst>
              </a:tr>
              <a:tr h="294370"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소계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57,025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10,587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2,550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220304"/>
                  </a:ext>
                </a:extLst>
              </a:tr>
              <a:tr h="29437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수입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2,474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1,475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1,233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77825"/>
                  </a:ext>
                </a:extLst>
              </a:tr>
              <a:tr h="29437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2,431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1,212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1,215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397547"/>
                  </a:ext>
                </a:extLst>
              </a:tr>
              <a:tr h="29437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소계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4,906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2,687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2,448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034903"/>
                  </a:ext>
                </a:extLst>
              </a:tr>
              <a:tr h="29437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수출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5,397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28,647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41,218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1763"/>
                  </a:ext>
                </a:extLst>
              </a:tr>
              <a:tr h="29437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5,397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28,708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41,407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284394"/>
                  </a:ext>
                </a:extLst>
              </a:tr>
              <a:tr h="29437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소계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10,794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57,355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82,625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015617"/>
                  </a:ext>
                </a:extLst>
              </a:tr>
              <a:tr h="29437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환적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입고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248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222538"/>
                  </a:ext>
                </a:extLst>
              </a:tr>
              <a:tr h="29437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출고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248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391597"/>
                  </a:ext>
                </a:extLst>
              </a:tr>
              <a:tr h="29437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소계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497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186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784872"/>
                  </a:ext>
                </a:extLst>
              </a:tr>
              <a:tr h="294370">
                <a:tc gridSpan="2">
                  <a:txBody>
                    <a:bodyPr/>
                    <a:lstStyle/>
                    <a:p>
                      <a:pPr marL="0" marR="0" lvl="0" indent="0" algn="ctr" defTabSz="66698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총계</a:t>
                      </a:r>
                      <a:endParaRPr lang="ko-KR" alt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10800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73,221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70,633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87,809 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949859"/>
                  </a:ext>
                </a:extLst>
              </a:tr>
            </a:tbl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22632D77-F652-1834-5039-3BBECD745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531667"/>
              </p:ext>
            </p:extLst>
          </p:nvPr>
        </p:nvGraphicFramePr>
        <p:xfrm>
          <a:off x="5097016" y="2204863"/>
          <a:ext cx="4248532" cy="4103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D8CFF34-E2FF-D20F-67B8-B16EFD7B7EF0}"/>
              </a:ext>
            </a:extLst>
          </p:cNvPr>
          <p:cNvSpPr txBox="1"/>
          <p:nvPr/>
        </p:nvSpPr>
        <p:spPr>
          <a:xfrm>
            <a:off x="8318264" y="2066365"/>
            <a:ext cx="104633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900">
                <a:latin typeface="-윤고딕330" panose="02030504000101010101" pitchFamily="18" charset="-127"/>
                <a:ea typeface="-윤고딕330" panose="02030504000101010101" pitchFamily="18" charset="-127"/>
              </a:rPr>
              <a:t>: TEU)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8EBA0-77AF-0AD4-B2D3-8CFD082CB92B}"/>
              </a:ext>
            </a:extLst>
          </p:cNvPr>
          <p:cNvSpPr txBox="1"/>
          <p:nvPr/>
        </p:nvSpPr>
        <p:spPr>
          <a:xfrm>
            <a:off x="3679807" y="-21527"/>
            <a:ext cx="35902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㈜동방물류센터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EFFBAB-0953-7CB9-A560-F080FCAD8C5C}"/>
              </a:ext>
            </a:extLst>
          </p:cNvPr>
          <p:cNvSpPr/>
          <p:nvPr/>
        </p:nvSpPr>
        <p:spPr>
          <a:xfrm>
            <a:off x="560452" y="910491"/>
            <a:ext cx="8785096" cy="754304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㈜동방물류센터의 총물동량은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기준으로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87,809TEU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전년도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70,633TEU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대비 약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24.4%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증가하였습니다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국내물동량은 급감한 반면 수출물동량은 급증하였습니다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EE80F-F107-377B-5B20-80FB7F0CA258}"/>
              </a:ext>
            </a:extLst>
          </p:cNvPr>
          <p:cNvSpPr txBox="1"/>
          <p:nvPr/>
        </p:nvSpPr>
        <p:spPr>
          <a:xfrm>
            <a:off x="553518" y="1708296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물동량 변동추이</a:t>
            </a:r>
            <a:endParaRPr lang="en-US" altLang="ko-KR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371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D76D2-9CEE-336F-0DEB-A97307CD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8EBA0-77AF-0AD4-B2D3-8CFD082CB92B}"/>
              </a:ext>
            </a:extLst>
          </p:cNvPr>
          <p:cNvSpPr txBox="1"/>
          <p:nvPr/>
        </p:nvSpPr>
        <p:spPr>
          <a:xfrm>
            <a:off x="4478702" y="-21527"/>
            <a:ext cx="128181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㈜동방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EFFBAB-0953-7CB9-A560-F080FCAD8C5C}"/>
              </a:ext>
            </a:extLst>
          </p:cNvPr>
          <p:cNvSpPr/>
          <p:nvPr/>
        </p:nvSpPr>
        <p:spPr>
          <a:xfrm>
            <a:off x="560452" y="910491"/>
            <a:ext cx="8785096" cy="754304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㈜동방은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1965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월에 설립되어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1988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8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월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 한국거래소 유가증권시장에 주식을 상장하였으며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항만하역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육상운송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해상운송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초중량물 운송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TPL(3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자물류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컨테이너터미널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물류센터 운영 등의 물류사업을 영위하고 있습니다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㈜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동방은 ㈜동방물류센터 등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 계열사를 보유하고 있으며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본 사업시행법인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((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가칭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 BDLC)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설립하여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20%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지분투자를 할 계획입니다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EE80F-F107-377B-5B20-80FB7F0CA258}"/>
              </a:ext>
            </a:extLst>
          </p:cNvPr>
          <p:cNvSpPr txBox="1"/>
          <p:nvPr/>
        </p:nvSpPr>
        <p:spPr>
          <a:xfrm>
            <a:off x="553518" y="1708296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회사개요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0467B0D-B7E0-E2F3-92CE-B9A94192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173741"/>
              </p:ext>
            </p:extLst>
          </p:nvPr>
        </p:nvGraphicFramePr>
        <p:xfrm>
          <a:off x="553519" y="2060575"/>
          <a:ext cx="4183582" cy="1224408"/>
        </p:xfrm>
        <a:graphic>
          <a:graphicData uri="http://schemas.openxmlformats.org/drawingml/2006/table">
            <a:tbl>
              <a:tblPr/>
              <a:tblGrid>
                <a:gridCol w="91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내용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회사명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주식회사 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동방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본점 </a:t>
                      </a:r>
                      <a:r>
                        <a:rPr lang="ko-KR" altLang="en-GB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주소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서울특별시 중구 통일로</a:t>
                      </a:r>
                      <a:r>
                        <a:rPr lang="en-US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길 </a:t>
                      </a:r>
                      <a:r>
                        <a:rPr lang="en-US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 AIA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타워 </a:t>
                      </a:r>
                      <a:r>
                        <a:rPr lang="en-US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대표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이사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김형곤</a:t>
                      </a:r>
                      <a:r>
                        <a:rPr lang="en-US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박창기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설립연</a:t>
                      </a:r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월일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1965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 </a:t>
                      </a:r>
                      <a:r>
                        <a:rPr lang="en-US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월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운영사업현황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항만하역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육상운송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해상운송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초중량물운송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TPL 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등</a:t>
                      </a:r>
                      <a:endParaRPr lang="ko-KR" altLang="en-GB" sz="900" b="0" i="0" u="none" strike="noStrike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2529AE6-AAF1-0FF7-D935-2EE4AF724407}"/>
              </a:ext>
            </a:extLst>
          </p:cNvPr>
          <p:cNvSpPr txBox="1"/>
          <p:nvPr/>
        </p:nvSpPr>
        <p:spPr>
          <a:xfrm>
            <a:off x="5168901" y="1708296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주주현황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DBD562E-6218-E4EB-475C-634371566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524646"/>
              </p:ext>
            </p:extLst>
          </p:nvPr>
        </p:nvGraphicFramePr>
        <p:xfrm>
          <a:off x="5168900" y="2060574"/>
          <a:ext cx="4183580" cy="1224408"/>
        </p:xfrm>
        <a:graphic>
          <a:graphicData uri="http://schemas.openxmlformats.org/drawingml/2006/table">
            <a:tbl>
              <a:tblPr/>
              <a:tblGrid>
                <a:gridCol w="1440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32">
                  <a:extLst>
                    <a:ext uri="{9D8B030D-6E8A-4147-A177-3AD203B41FA5}">
                      <a16:colId xmlns:a16="http://schemas.microsoft.com/office/drawing/2014/main" val="3156545432"/>
                    </a:ext>
                  </a:extLst>
                </a:gridCol>
                <a:gridCol w="914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1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GB" sz="900" b="1" i="0" u="none" strike="noStrike" spc="-20" baseline="0" dirty="0" err="1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</a:t>
                      </a:r>
                      <a:r>
                        <a:rPr lang="ko-KR" altLang="en-US" sz="900" b="1" i="0" u="none" strike="noStrike" spc="-20" baseline="0" dirty="0" err="1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주명</a:t>
                      </a:r>
                      <a:endParaRPr lang="en-GB" altLang="ko-KR" sz="900" b="1" i="0" u="none" strike="noStrike" spc="-20" baseline="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spc="-2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주식수</a:t>
                      </a:r>
                      <a:endParaRPr lang="en-GB" altLang="ko-KR" sz="900" b="1" i="0" u="none" strike="noStrike" spc="-20" baseline="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spc="-2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자본금</a:t>
                      </a:r>
                      <a:r>
                        <a:rPr lang="ko-KR" altLang="en-GB" sz="900" b="1" i="0" u="none" strike="noStrike" spc="-2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endParaRPr lang="en-GB" altLang="ko-KR" sz="900" b="1" i="0" u="none" strike="noStrike" spc="-20" baseline="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spc="-2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지분율</a:t>
                      </a:r>
                      <a:r>
                        <a:rPr lang="ko-KR" altLang="en-GB" sz="900" b="1" i="0" u="none" strike="noStrike" spc="-2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0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김형곤과 그 특수관계인</a:t>
                      </a:r>
                      <a:r>
                        <a:rPr lang="ko-KR" altLang="en-US" sz="900" b="0" i="0" u="none" strike="noStrike" spc="-20" baseline="300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</a:t>
                      </a:r>
                      <a:r>
                        <a:rPr lang="en-US" altLang="ko-KR" sz="900" b="0" i="0" u="none" strike="noStrike" spc="-20" baseline="3000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en-GB" altLang="ko-KR" sz="900" b="0" i="0" u="none" strike="noStrike" spc="-20" baseline="3000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10,603,860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10,604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22.47%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0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소액주주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35,817,083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35,817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74.66%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374910"/>
                  </a:ext>
                </a:extLst>
              </a:tr>
              <a:tr h="26280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기타주주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1,373,863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1,374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2.87%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815641"/>
                  </a:ext>
                </a:extLst>
              </a:tr>
              <a:tr h="23189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GB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47,971,766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47,972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100.00%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049F26-13FD-D658-16FF-BB04B9F0F135}"/>
              </a:ext>
            </a:extLst>
          </p:cNvPr>
          <p:cNvSpPr txBox="1"/>
          <p:nvPr/>
        </p:nvSpPr>
        <p:spPr>
          <a:xfrm>
            <a:off x="8047645" y="1896195"/>
            <a:ext cx="12241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주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E70012-298E-94EF-2F3A-E08C140367CC}"/>
              </a:ext>
            </a:extLst>
          </p:cNvPr>
          <p:cNvSpPr txBox="1"/>
          <p:nvPr/>
        </p:nvSpPr>
        <p:spPr>
          <a:xfrm>
            <a:off x="5168900" y="3330820"/>
            <a:ext cx="19678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자기주식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176,960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 포함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9A9F2C-9308-8BDD-8EA5-F7B9F5B7419E}"/>
              </a:ext>
            </a:extLst>
          </p:cNvPr>
          <p:cNvSpPr txBox="1"/>
          <p:nvPr/>
        </p:nvSpPr>
        <p:spPr>
          <a:xfrm>
            <a:off x="553518" y="3469319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회사 주요 연혁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3FDCF5B-F40B-5E1B-0E4D-98FE880AC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90532"/>
              </p:ext>
            </p:extLst>
          </p:nvPr>
        </p:nvGraphicFramePr>
        <p:xfrm>
          <a:off x="549792" y="3878359"/>
          <a:ext cx="4183583" cy="2430369"/>
        </p:xfrm>
        <a:graphic>
          <a:graphicData uri="http://schemas.openxmlformats.org/drawingml/2006/table">
            <a:tbl>
              <a:tblPr/>
              <a:tblGrid>
                <a:gridCol w="934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8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73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시기</a:t>
                      </a:r>
                      <a:endParaRPr lang="ko-KR" altLang="en-GB" sz="9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내용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1957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동방운수㈜ 창립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1965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동방운수창고㈜ 법인화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229097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1982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㈜동방으로 상호변경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1988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기업공개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2005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울산 물류창고 준공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810416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디앤씨테크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 설립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일조국제훼리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 설립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334999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광양선박㈜ 지분인수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575753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군산항 </a:t>
                      </a:r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군산항</a:t>
                      </a:r>
                      <a:r>
                        <a:rPr lang="en-US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부두운영㈜ 설립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112971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대산항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대신항만운영㈜ 설립</a:t>
                      </a:r>
                      <a:r>
                        <a:rPr lang="en-US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포항항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포항영일만운영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 설립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957858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울산항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염포부두운영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 설립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572548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인천북항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개장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목포항 대물부두㈜ 설립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88874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동방 자이언트</a:t>
                      </a:r>
                      <a:r>
                        <a:rPr lang="en-US" altLang="ko-KR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</a:t>
                      </a:r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호 취항</a:t>
                      </a:r>
                      <a:endParaRPr lang="en-GB" altLang="ko-KR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4249644-5493-015F-65CE-5CBC7C0F5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153957"/>
              </p:ext>
            </p:extLst>
          </p:nvPr>
        </p:nvGraphicFramePr>
        <p:xfrm>
          <a:off x="5168900" y="3869429"/>
          <a:ext cx="4176648" cy="2430374"/>
        </p:xfrm>
        <a:graphic>
          <a:graphicData uri="http://schemas.openxmlformats.org/drawingml/2006/table">
            <a:tbl>
              <a:tblPr/>
              <a:tblGrid>
                <a:gridCol w="244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899">
                  <a:extLst>
                    <a:ext uri="{9D8B030D-6E8A-4147-A177-3AD203B41FA5}">
                      <a16:colId xmlns:a16="http://schemas.microsoft.com/office/drawing/2014/main" val="612926324"/>
                    </a:ext>
                  </a:extLst>
                </a:gridCol>
              </a:tblGrid>
              <a:tr h="24578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기업명</a:t>
                      </a:r>
                      <a:endParaRPr lang="en-GB" altLang="ko-KR" sz="900" b="0" i="0" u="none" strike="noStrike" spc="-20" baseline="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상장여부</a:t>
                      </a:r>
                      <a:endParaRPr lang="en-GB" altLang="ko-KR" sz="900" b="0" i="0" u="none" strike="noStrike" spc="-20" baseline="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비고</a:t>
                      </a:r>
                      <a:endParaRPr lang="en-GB" altLang="ko-KR" sz="900" b="0" i="0" u="none" strike="noStrike" spc="-20" baseline="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㈜동방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상장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㈜동방물류센터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비상장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393357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</a:t>
                      </a:r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동방광양물류센터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비상장</a:t>
                      </a:r>
                      <a:endParaRPr kumimoji="0" lang="en-GB" altLang="ko-KR" sz="9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374910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유엔씨티</a:t>
                      </a:r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비상장</a:t>
                      </a:r>
                      <a:endParaRPr kumimoji="0" lang="en-GB" altLang="ko-KR" sz="9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815641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일조국제훼리</a:t>
                      </a:r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2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비상장</a:t>
                      </a:r>
                      <a:endParaRPr kumimoji="0" lang="en-GB" altLang="ko-KR" sz="9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5407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마산항</a:t>
                      </a:r>
                      <a:r>
                        <a:rPr lang="en-US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</a:t>
                      </a:r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부두운영㈜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비상장</a:t>
                      </a:r>
                      <a:endParaRPr kumimoji="0" lang="en-GB" altLang="ko-KR" sz="9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405917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평택항카훼리화물터미널</a:t>
                      </a:r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비상장</a:t>
                      </a:r>
                      <a:endParaRPr kumimoji="0" lang="en-GB" altLang="ko-KR" sz="9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543957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울산항</a:t>
                      </a:r>
                      <a:r>
                        <a:rPr lang="en-US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6,7</a:t>
                      </a:r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부두운영㈜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비상장</a:t>
                      </a:r>
                      <a:endParaRPr kumimoji="0" lang="en-GB" altLang="ko-KR" sz="9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000973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대산항만운영</a:t>
                      </a:r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비상장</a:t>
                      </a:r>
                      <a:endParaRPr kumimoji="0" lang="en-GB" altLang="ko-KR" sz="9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88971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포항영일만운영</a:t>
                      </a:r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㈜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비상장</a:t>
                      </a:r>
                      <a:endParaRPr kumimoji="0" lang="en-GB" altLang="ko-KR" sz="9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567111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대련동방현대물류유한공사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비상장</a:t>
                      </a:r>
                      <a:endParaRPr kumimoji="0" lang="en-GB" altLang="ko-KR" sz="9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해외법인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079687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DONGBANG LOGISTICS VINA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98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비상장</a:t>
                      </a:r>
                      <a:endParaRPr kumimoji="0" lang="en-GB" altLang="ko-KR" sz="9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해외법인</a:t>
                      </a:r>
                      <a:endParaRPr lang="en-GB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B51E489-D2E7-D79C-5F9B-54AB29AC05F1}"/>
              </a:ext>
            </a:extLst>
          </p:cNvPr>
          <p:cNvSpPr txBox="1"/>
          <p:nvPr/>
        </p:nvSpPr>
        <p:spPr>
          <a:xfrm>
            <a:off x="5133727" y="3469319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계열회사 현황</a:t>
            </a:r>
          </a:p>
        </p:txBody>
      </p:sp>
    </p:spTree>
    <p:extLst>
      <p:ext uri="{BB962C8B-B14F-4D97-AF65-F5344CB8AC3E}">
        <p14:creationId xmlns:p14="http://schemas.microsoft.com/office/powerpoint/2010/main" val="15027358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D76D2-9CEE-336F-0DEB-A97307CD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8EBA0-77AF-0AD4-B2D3-8CFD082CB92B}"/>
              </a:ext>
            </a:extLst>
          </p:cNvPr>
          <p:cNvSpPr txBox="1"/>
          <p:nvPr/>
        </p:nvSpPr>
        <p:spPr>
          <a:xfrm>
            <a:off x="4478702" y="-21527"/>
            <a:ext cx="128181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㈜동방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EFFBAB-0953-7CB9-A560-F080FCAD8C5C}"/>
              </a:ext>
            </a:extLst>
          </p:cNvPr>
          <p:cNvSpPr/>
          <p:nvPr/>
        </p:nvSpPr>
        <p:spPr>
          <a:xfrm>
            <a:off x="560452" y="910491"/>
            <a:ext cx="8785096" cy="754304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년말 현재 ㈜동방의 총자산은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498,184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백만원이며 자본총계는 약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112,282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백만원입니다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㈜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동방의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매출은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570,300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백만원이 발생하였고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영업이익 및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당기순손실은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각각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22,816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 및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7,265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 발생하였습니다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EE80F-F107-377B-5B20-80FB7F0CA258}"/>
              </a:ext>
            </a:extLst>
          </p:cNvPr>
          <p:cNvSpPr txBox="1"/>
          <p:nvPr/>
        </p:nvSpPr>
        <p:spPr>
          <a:xfrm>
            <a:off x="553518" y="1708296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재무상태표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DC34C-E471-4579-4785-D378CDBECD42}"/>
              </a:ext>
            </a:extLst>
          </p:cNvPr>
          <p:cNvSpPr txBox="1"/>
          <p:nvPr/>
        </p:nvSpPr>
        <p:spPr>
          <a:xfrm>
            <a:off x="3620645" y="1849209"/>
            <a:ext cx="104633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CC704B-3DDC-B533-146E-925770FA9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747241"/>
              </p:ext>
            </p:extLst>
          </p:nvPr>
        </p:nvGraphicFramePr>
        <p:xfrm>
          <a:off x="560453" y="2060575"/>
          <a:ext cx="4176649" cy="4290828"/>
        </p:xfrm>
        <a:graphic>
          <a:graphicData uri="http://schemas.openxmlformats.org/drawingml/2006/table">
            <a:tbl>
              <a:tblPr/>
              <a:tblGrid>
                <a:gridCol w="1148200">
                  <a:extLst>
                    <a:ext uri="{9D8B030D-6E8A-4147-A177-3AD203B41FA5}">
                      <a16:colId xmlns:a16="http://schemas.microsoft.com/office/drawing/2014/main" val="2323002275"/>
                    </a:ext>
                  </a:extLst>
                </a:gridCol>
                <a:gridCol w="1009483">
                  <a:extLst>
                    <a:ext uri="{9D8B030D-6E8A-4147-A177-3AD203B41FA5}">
                      <a16:colId xmlns:a16="http://schemas.microsoft.com/office/drawing/2014/main" val="206326396"/>
                    </a:ext>
                  </a:extLst>
                </a:gridCol>
                <a:gridCol w="1009483">
                  <a:extLst>
                    <a:ext uri="{9D8B030D-6E8A-4147-A177-3AD203B41FA5}">
                      <a16:colId xmlns:a16="http://schemas.microsoft.com/office/drawing/2014/main" val="3983179052"/>
                    </a:ext>
                  </a:extLst>
                </a:gridCol>
                <a:gridCol w="1009483">
                  <a:extLst>
                    <a:ext uri="{9D8B030D-6E8A-4147-A177-3AD203B41FA5}">
                      <a16:colId xmlns:a16="http://schemas.microsoft.com/office/drawing/2014/main" val="1311508046"/>
                    </a:ext>
                  </a:extLst>
                </a:gridCol>
              </a:tblGrid>
              <a:tr h="8114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5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구분</a:t>
                      </a:r>
                    </a:p>
                  </a:txBody>
                  <a:tcPr marL="36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5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2019</a:t>
                      </a:r>
                      <a:r>
                        <a:rPr lang="ko-KR" altLang="en-US" sz="85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년말</a:t>
                      </a:r>
                    </a:p>
                  </a:txBody>
                  <a:tcPr marL="7200" marR="360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5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2020</a:t>
                      </a:r>
                      <a:r>
                        <a:rPr lang="ko-KR" altLang="en-US" sz="85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년말</a:t>
                      </a:r>
                    </a:p>
                  </a:txBody>
                  <a:tcPr marL="7200" marR="360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5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2021</a:t>
                      </a:r>
                      <a:r>
                        <a:rPr lang="ko-KR" altLang="en-US" sz="85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년말</a:t>
                      </a:r>
                    </a:p>
                  </a:txBody>
                  <a:tcPr marL="7200" marR="360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245012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유동자산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161,325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123,113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129,596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439806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당좌자산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138,010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108,119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107,835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420991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재고자산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4,935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4,042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6,430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319647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ko-KR" altLang="en-US" sz="850" b="0" i="0" u="none" strike="noStrike" spc="-3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기타유동자산</a:t>
                      </a:r>
                      <a:endParaRPr lang="ko-KR" altLang="en-US" sz="85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18,380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10,951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15,332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54749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비유동자산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372,549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375,492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368,587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55180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유형자산</a:t>
                      </a:r>
                      <a:endParaRPr lang="ko-KR" altLang="en-US" sz="85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216,660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263,885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247,929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392278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무형자산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7,549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10,460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11,517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721448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기타비유동자산</a:t>
                      </a:r>
                      <a:endParaRPr lang="ko-KR" altLang="en-US" sz="85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148,340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101,147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109,142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32873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자산 총계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533,874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498,605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498,184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699890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유동부채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350,222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245,623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165,511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10751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매입채무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128,609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82,102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73,522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585684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단기차입금</a:t>
                      </a:r>
                      <a:endParaRPr lang="ko-KR" altLang="en-US" sz="85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115,534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78,909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32,014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549632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유동성장기차입금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54,056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31,969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6,217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216683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유동성사채</a:t>
                      </a:r>
                      <a:endParaRPr lang="ko-KR" altLang="en-US" sz="85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29,176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27,931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23,000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59034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ko-KR" altLang="en-US" sz="850" b="0" i="0" u="none" strike="noStrike" spc="-3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기타유동부채</a:t>
                      </a:r>
                      <a:endParaRPr lang="ko-KR" altLang="en-US" sz="85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22,847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24,712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30,759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431068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비유동부채</a:t>
                      </a:r>
                      <a:endParaRPr lang="ko-KR" altLang="en-US" sz="85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89,850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149,909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220,391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565306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장기차입금</a:t>
                      </a:r>
                      <a:endParaRPr lang="ko-KR" altLang="en-US" sz="85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35,890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34,707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78,805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14760"/>
                  </a:ext>
                </a:extLst>
              </a:tr>
              <a:tr h="12217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사채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20,538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34,440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69,963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399285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퇴직급여충당부채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19,708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16,653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14,985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296675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기타비유동부채</a:t>
                      </a:r>
                      <a:endParaRPr lang="ko-KR" altLang="en-US" sz="85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13,713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64,108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56,637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88135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부채 총계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440,072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395,532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385,902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42608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자본금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38,094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44,275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52,600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784567"/>
                  </a:ext>
                </a:extLst>
              </a:tr>
              <a:tr h="150256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자본잉여금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53,250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56,830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71,488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056985"/>
                  </a:ext>
                </a:extLst>
              </a:tr>
              <a:tr h="150256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이익잉여금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16,082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17,475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9,082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934661"/>
                  </a:ext>
                </a:extLst>
              </a:tr>
              <a:tr h="150256">
                <a:tc>
                  <a:txBody>
                    <a:bodyPr/>
                    <a:lstStyle/>
                    <a:p>
                      <a:pPr marL="0" marR="0" lvl="0" indent="0" algn="l" defTabSz="66698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자본조정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(948)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(1,015)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566597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기타포괄손익누계액</a:t>
                      </a:r>
                      <a:endParaRPr lang="ko-KR" altLang="en-US" sz="850" b="0" i="0" u="none" strike="noStrike" spc="-3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(13,941)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(14,559)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(19,874)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727421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자본 총계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93,803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103,073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112,282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677127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0" u="none" strike="noStrike" spc="-3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부채 및 자본 총계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533,874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498,605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498,184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99274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1" u="none" strike="noStrike" spc="-3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유동비율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46%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50%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78%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485712"/>
                  </a:ext>
                </a:extLst>
              </a:tr>
              <a:tr h="13523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50" b="0" i="1" u="none" strike="noStrike" spc="-3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부채비율</a:t>
                      </a:r>
                    </a:p>
                  </a:txBody>
                  <a:tcPr marL="72000" marR="7200" marT="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469%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384%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344%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3871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1CE2B-09B0-A0D8-9CD2-DA3435FDAFE1}"/>
              </a:ext>
            </a:extLst>
          </p:cNvPr>
          <p:cNvSpPr txBox="1"/>
          <p:nvPr/>
        </p:nvSpPr>
        <p:spPr>
          <a:xfrm>
            <a:off x="5168901" y="1708296"/>
            <a:ext cx="1872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err="1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포괄손익계산서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9082D-3F64-2A4E-41A5-5A4857614311}"/>
              </a:ext>
            </a:extLst>
          </p:cNvPr>
          <p:cNvSpPr txBox="1"/>
          <p:nvPr/>
        </p:nvSpPr>
        <p:spPr>
          <a:xfrm>
            <a:off x="8265368" y="1849209"/>
            <a:ext cx="104633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5B34B5-EDC4-6096-A886-A95C30CDA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15466"/>
              </p:ext>
            </p:extLst>
          </p:nvPr>
        </p:nvGraphicFramePr>
        <p:xfrm>
          <a:off x="5169645" y="2052867"/>
          <a:ext cx="4182840" cy="2328271"/>
        </p:xfrm>
        <a:graphic>
          <a:graphicData uri="http://schemas.openxmlformats.org/drawingml/2006/table">
            <a:tbl>
              <a:tblPr/>
              <a:tblGrid>
                <a:gridCol w="1511547">
                  <a:extLst>
                    <a:ext uri="{9D8B030D-6E8A-4147-A177-3AD203B41FA5}">
                      <a16:colId xmlns:a16="http://schemas.microsoft.com/office/drawing/2014/main" val="2357671665"/>
                    </a:ext>
                  </a:extLst>
                </a:gridCol>
                <a:gridCol w="890431">
                  <a:extLst>
                    <a:ext uri="{9D8B030D-6E8A-4147-A177-3AD203B41FA5}">
                      <a16:colId xmlns:a16="http://schemas.microsoft.com/office/drawing/2014/main" val="2806761034"/>
                    </a:ext>
                  </a:extLst>
                </a:gridCol>
                <a:gridCol w="890431">
                  <a:extLst>
                    <a:ext uri="{9D8B030D-6E8A-4147-A177-3AD203B41FA5}">
                      <a16:colId xmlns:a16="http://schemas.microsoft.com/office/drawing/2014/main" val="3796954217"/>
                    </a:ext>
                  </a:extLst>
                </a:gridCol>
                <a:gridCol w="890431">
                  <a:extLst>
                    <a:ext uri="{9D8B030D-6E8A-4147-A177-3AD203B41FA5}">
                      <a16:colId xmlns:a16="http://schemas.microsoft.com/office/drawing/2014/main" val="2874501760"/>
                    </a:ext>
                  </a:extLst>
                </a:gridCol>
              </a:tblGrid>
              <a:tr h="19626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2019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2020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2021</a:t>
                      </a:r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064707"/>
                  </a:ext>
                </a:extLst>
              </a:tr>
              <a:tr h="17901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매출</a:t>
                      </a:r>
                    </a:p>
                  </a:txBody>
                  <a:tcPr marL="72000" marR="72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577,078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555,088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570,300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74625"/>
                  </a:ext>
                </a:extLst>
              </a:tr>
              <a:tr h="17901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매출원가</a:t>
                      </a:r>
                    </a:p>
                  </a:txBody>
                  <a:tcPr marL="72000" marR="7200" marT="7200" marB="72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532,210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507,268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518,226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94508"/>
                  </a:ext>
                </a:extLst>
              </a:tr>
              <a:tr h="17901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매출총이익</a:t>
                      </a:r>
                      <a:endParaRPr lang="ko-KR" altLang="en-US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72000" marR="7200" marT="7200" marB="72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44,869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47,820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52,074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378867"/>
                  </a:ext>
                </a:extLst>
              </a:tr>
              <a:tr h="17901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판매비와관리비</a:t>
                      </a:r>
                      <a:endParaRPr lang="ko-KR" altLang="en-US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72000" marR="72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26,758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24,213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29,258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19977"/>
                  </a:ext>
                </a:extLst>
              </a:tr>
              <a:tr h="17901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영업이익</a:t>
                      </a:r>
                    </a:p>
                  </a:txBody>
                  <a:tcPr marL="72000" marR="7200" marT="7200" marB="72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18,111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23,607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22,816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75215"/>
                  </a:ext>
                </a:extLst>
              </a:tr>
              <a:tr h="17901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영업외수익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5,131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9,275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4,748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87149"/>
                  </a:ext>
                </a:extLst>
              </a:tr>
              <a:tr h="17901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영업외비용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27,424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31,042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33,207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604360"/>
                  </a:ext>
                </a:extLst>
              </a:tr>
              <a:tr h="17901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법인세비용차감전순이익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72000" marR="72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(4,182)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1,841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(5,643)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406247"/>
                  </a:ext>
                </a:extLst>
              </a:tr>
              <a:tr h="17901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법인세비용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4,416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1,552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1,622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14396"/>
                  </a:ext>
                </a:extLst>
              </a:tr>
              <a:tr h="17901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spc="-20" baseline="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당기순이익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72000" marR="72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(8,598)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289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(7,265)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509847"/>
                  </a:ext>
                </a:extLst>
              </a:tr>
              <a:tr h="1709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1" u="none" strike="noStrike" spc="-2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매출총이익률</a:t>
                      </a:r>
                      <a:endParaRPr lang="en-US" altLang="ko-KR" sz="800" b="0" i="1" u="none" strike="noStrike" spc="-2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7200" marB="720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1" u="none" strike="noStrike" dirty="0">
                          <a:solidFill>
                            <a:srgbClr val="595959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7.78%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1" u="none" strike="noStrike">
                          <a:solidFill>
                            <a:srgbClr val="595959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8.61%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1" u="none" strike="noStrike" dirty="0">
                          <a:solidFill>
                            <a:srgbClr val="595959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9.13%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09711"/>
                  </a:ext>
                </a:extLst>
              </a:tr>
              <a:tr h="1709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1" u="none" strike="noStrike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영업이익률</a:t>
                      </a:r>
                      <a:endParaRPr lang="en-US" altLang="ko-KR" sz="800" b="0" i="1" u="none" strike="noStrike" spc="-2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2000" marR="7200" marT="7200" marB="720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1" u="none" strike="noStrike" dirty="0">
                          <a:solidFill>
                            <a:srgbClr val="595959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3.14%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1" u="none" strike="noStrike" dirty="0">
                          <a:solidFill>
                            <a:srgbClr val="595959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4.25%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1" u="none" strike="noStrike" dirty="0">
                          <a:solidFill>
                            <a:srgbClr val="595959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4.00%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4354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BB02744-DF61-3802-608E-6FA406872F26}"/>
              </a:ext>
            </a:extLst>
          </p:cNvPr>
          <p:cNvSpPr txBox="1"/>
          <p:nvPr/>
        </p:nvSpPr>
        <p:spPr>
          <a:xfrm>
            <a:off x="5168900" y="4393984"/>
            <a:ext cx="3096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최근 </a:t>
            </a:r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5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개년 영업현금흐름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DC500C-FA04-BE3C-3DB8-A9FA40669D0F}"/>
              </a:ext>
            </a:extLst>
          </p:cNvPr>
          <p:cNvSpPr txBox="1"/>
          <p:nvPr/>
        </p:nvSpPr>
        <p:spPr>
          <a:xfrm>
            <a:off x="8265368" y="4571628"/>
            <a:ext cx="104633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483022E-28DC-6671-E1D3-618332060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033233"/>
              </p:ext>
            </p:extLst>
          </p:nvPr>
        </p:nvGraphicFramePr>
        <p:xfrm>
          <a:off x="5182320" y="4769210"/>
          <a:ext cx="4176713" cy="1546708"/>
        </p:xfrm>
        <a:graphic>
          <a:graphicData uri="http://schemas.openxmlformats.org/drawingml/2006/table">
            <a:tbl>
              <a:tblPr/>
              <a:tblGrid>
                <a:gridCol w="927773">
                  <a:extLst>
                    <a:ext uri="{9D8B030D-6E8A-4147-A177-3AD203B41FA5}">
                      <a16:colId xmlns:a16="http://schemas.microsoft.com/office/drawing/2014/main" val="2357671665"/>
                    </a:ext>
                  </a:extLst>
                </a:gridCol>
                <a:gridCol w="3248940">
                  <a:extLst>
                    <a:ext uri="{9D8B030D-6E8A-4147-A177-3AD203B41FA5}">
                      <a16:colId xmlns:a16="http://schemas.microsoft.com/office/drawing/2014/main" val="2874501760"/>
                    </a:ext>
                  </a:extLst>
                </a:gridCol>
              </a:tblGrid>
              <a:tr h="1980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spc="-30" baseline="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영업현금흐름</a:t>
                      </a:r>
                    </a:p>
                  </a:txBody>
                  <a:tcPr marL="7200" marR="72000" marT="72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064707"/>
                  </a:ext>
                </a:extLst>
              </a:tr>
              <a:tr h="1952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20" baseline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2017</a:t>
                      </a:r>
                      <a:r>
                        <a:rPr lang="ko-KR" altLang="en-US" sz="900" b="0" i="0" u="none" strike="noStrike" spc="-20" baseline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US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22,501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94508"/>
                  </a:ext>
                </a:extLst>
              </a:tr>
              <a:tr h="1952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20" baseline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2018</a:t>
                      </a:r>
                      <a:r>
                        <a:rPr lang="ko-KR" altLang="en-US" sz="900" b="0" i="0" u="none" strike="noStrike" spc="-20" baseline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US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12,426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80566"/>
                  </a:ext>
                </a:extLst>
              </a:tr>
              <a:tr h="1952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2019</a:t>
                      </a:r>
                      <a:r>
                        <a:rPr lang="ko-KR" altLang="en-US" sz="900" b="0" i="0" u="none" strike="noStrike" spc="-20" baseline="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19,261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829798"/>
                  </a:ext>
                </a:extLst>
              </a:tr>
              <a:tr h="1952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20" baseline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2020</a:t>
                      </a:r>
                      <a:r>
                        <a:rPr lang="ko-KR" altLang="en-US" sz="900" b="0" i="0" u="none" strike="noStrike" spc="-20" baseline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US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16,810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941050"/>
                  </a:ext>
                </a:extLst>
              </a:tr>
              <a:tr h="1952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spc="-20" baseline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2021</a:t>
                      </a:r>
                      <a:r>
                        <a:rPr lang="ko-KR" altLang="en-US" sz="900" b="0" i="0" u="none" strike="noStrike" spc="-20" baseline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en-US" altLang="ko-KR" sz="900" b="0" i="0" u="none" strike="noStrike" spc="-20" baseline="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10,285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509847"/>
                  </a:ext>
                </a:extLst>
              </a:tr>
              <a:tr h="18635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spc="-20" baseline="0" dirty="0">
                          <a:solidFill>
                            <a:schemeClr val="tx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합계</a:t>
                      </a:r>
                      <a:endParaRPr lang="en-US" altLang="ko-KR" sz="900" b="0" i="0" u="none" strike="noStrike" spc="-20" baseline="0" dirty="0">
                        <a:solidFill>
                          <a:schemeClr val="tx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7200" marR="7200" marT="7200" marB="720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81,283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09711"/>
                  </a:ext>
                </a:extLst>
              </a:tr>
              <a:tr h="18635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spc="-20" baseline="0" dirty="0">
                          <a:solidFill>
                            <a:schemeClr val="tx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평균</a:t>
                      </a:r>
                      <a:endParaRPr lang="en-US" altLang="ko-KR" sz="900" b="0" i="0" u="none" strike="noStrike" spc="-20" baseline="0" dirty="0">
                        <a:solidFill>
                          <a:schemeClr val="tx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7200" marR="7200" marT="7200" marB="720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16,257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43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653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D76D2-9CEE-336F-0DEB-A97307CD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8EBA0-77AF-0AD4-B2D3-8CFD082CB92B}"/>
              </a:ext>
            </a:extLst>
          </p:cNvPr>
          <p:cNvSpPr txBox="1"/>
          <p:nvPr/>
        </p:nvSpPr>
        <p:spPr>
          <a:xfrm>
            <a:off x="4478702" y="-21527"/>
            <a:ext cx="128181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㈜동방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EFFBAB-0953-7CB9-A560-F080FCAD8C5C}"/>
              </a:ext>
            </a:extLst>
          </p:cNvPr>
          <p:cNvSpPr/>
          <p:nvPr/>
        </p:nvSpPr>
        <p:spPr>
          <a:xfrm>
            <a:off x="560452" y="910491"/>
            <a:ext cx="8785096" cy="754304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㈜동방의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기준 매출은 화물차운송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(47.6%),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항만하역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(32.4%),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선박운송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(19.1%),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기타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(0.8%)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순서의 비중으로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구성되어있으며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전년 매출 대비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2.74%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성장한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570,300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백만원입니다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㈜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동방의 영업이익은 전년 대비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791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(3.35%)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감소한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22,816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백만원입니다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EE80F-F107-377B-5B20-80FB7F0CA258}"/>
              </a:ext>
            </a:extLst>
          </p:cNvPr>
          <p:cNvSpPr txBox="1"/>
          <p:nvPr/>
        </p:nvSpPr>
        <p:spPr>
          <a:xfrm>
            <a:off x="553518" y="1708296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매출실적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9A9F2C-9308-8BDD-8EA5-F7B9F5B7419E}"/>
              </a:ext>
            </a:extLst>
          </p:cNvPr>
          <p:cNvSpPr txBox="1"/>
          <p:nvPr/>
        </p:nvSpPr>
        <p:spPr>
          <a:xfrm>
            <a:off x="553518" y="4005064"/>
            <a:ext cx="35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부문별 영업이익 실적</a:t>
            </a: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B46B4988-DDF5-F3F7-1FC2-B3E9AB60605A}"/>
              </a:ext>
            </a:extLst>
          </p:cNvPr>
          <p:cNvGraphicFramePr>
            <a:graphicFrameLocks/>
          </p:cNvGraphicFramePr>
          <p:nvPr/>
        </p:nvGraphicFramePr>
        <p:xfrm>
          <a:off x="5864013" y="1995158"/>
          <a:ext cx="3626062" cy="2066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6D93219-0EE8-A22F-F56D-8E7F4F4CCC7A}"/>
              </a:ext>
            </a:extLst>
          </p:cNvPr>
          <p:cNvGraphicFramePr>
            <a:graphicFrameLocks noGrp="1"/>
          </p:cNvGraphicFramePr>
          <p:nvPr/>
        </p:nvGraphicFramePr>
        <p:xfrm>
          <a:off x="553519" y="2060575"/>
          <a:ext cx="5206997" cy="1834040"/>
        </p:xfrm>
        <a:graphic>
          <a:graphicData uri="http://schemas.openxmlformats.org/drawingml/2006/table">
            <a:tbl>
              <a:tblPr/>
              <a:tblGrid>
                <a:gridCol w="708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246">
                  <a:extLst>
                    <a:ext uri="{9D8B030D-6E8A-4147-A177-3AD203B41FA5}">
                      <a16:colId xmlns:a16="http://schemas.microsoft.com/office/drawing/2014/main" val="2122499149"/>
                    </a:ext>
                  </a:extLst>
                </a:gridCol>
                <a:gridCol w="588246">
                  <a:extLst>
                    <a:ext uri="{9D8B030D-6E8A-4147-A177-3AD203B41FA5}">
                      <a16:colId xmlns:a16="http://schemas.microsoft.com/office/drawing/2014/main" val="1729761858"/>
                    </a:ext>
                  </a:extLst>
                </a:gridCol>
                <a:gridCol w="588246">
                  <a:extLst>
                    <a:ext uri="{9D8B030D-6E8A-4147-A177-3AD203B41FA5}">
                      <a16:colId xmlns:a16="http://schemas.microsoft.com/office/drawing/2014/main" val="1328173104"/>
                    </a:ext>
                  </a:extLst>
                </a:gridCol>
                <a:gridCol w="588246">
                  <a:extLst>
                    <a:ext uri="{9D8B030D-6E8A-4147-A177-3AD203B41FA5}">
                      <a16:colId xmlns:a16="http://schemas.microsoft.com/office/drawing/2014/main" val="4229039826"/>
                    </a:ext>
                  </a:extLst>
                </a:gridCol>
                <a:gridCol w="588246">
                  <a:extLst>
                    <a:ext uri="{9D8B030D-6E8A-4147-A177-3AD203B41FA5}">
                      <a16:colId xmlns:a16="http://schemas.microsoft.com/office/drawing/2014/main" val="3844624610"/>
                    </a:ext>
                  </a:extLst>
                </a:gridCol>
                <a:gridCol w="588246">
                  <a:extLst>
                    <a:ext uri="{9D8B030D-6E8A-4147-A177-3AD203B41FA5}">
                      <a16:colId xmlns:a16="http://schemas.microsoft.com/office/drawing/2014/main" val="2619226318"/>
                    </a:ext>
                  </a:extLst>
                </a:gridCol>
              </a:tblGrid>
              <a:tr h="17692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사업부문</a:t>
                      </a:r>
                      <a:r>
                        <a:rPr lang="ko-KR" altLang="en-GB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내용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2019</a:t>
                      </a:r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spc="-2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2020</a:t>
                      </a:r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en-US" altLang="ko-KR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spc="-2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비율</a:t>
                      </a:r>
                      <a:endParaRPr lang="ko-KR" altLang="en-GB" sz="1000" b="1" i="0" u="none" strike="noStrike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spc="-2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2021</a:t>
                      </a:r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en-US" altLang="ko-KR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spc="-2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비율</a:t>
                      </a:r>
                      <a:endParaRPr lang="ko-KR" altLang="en-GB" sz="1000" b="1" i="0" u="none" strike="noStrike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481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GB" sz="1000" b="1" i="0" u="none" strike="noStrike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금액</a:t>
                      </a:r>
                      <a:endParaRPr lang="ko-KR" altLang="en-GB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비율</a:t>
                      </a:r>
                      <a:endParaRPr lang="ko-KR" altLang="en-GB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금액</a:t>
                      </a:r>
                      <a:endParaRPr lang="ko-KR" altLang="en-GB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비율</a:t>
                      </a:r>
                      <a:endParaRPr lang="ko-KR" altLang="en-GB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금액</a:t>
                      </a:r>
                      <a:endParaRPr lang="ko-KR" altLang="en-GB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비율</a:t>
                      </a:r>
                      <a:endParaRPr lang="ko-KR" altLang="en-GB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94691"/>
                  </a:ext>
                </a:extLst>
              </a:tr>
              <a:tr h="30012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항만하역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하역</a:t>
                      </a:r>
                      <a:r>
                        <a:rPr lang="en-US" altLang="ko-KR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</a:t>
                      </a:r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r>
                        <a:rPr lang="en-US" altLang="ko-KR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</a:t>
                      </a:r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178,795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31.0%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176,122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31.7%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184,713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32.4%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12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화물차운송</a:t>
                      </a:r>
                      <a:r>
                        <a:rPr lang="ko-KR" altLang="en-GB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육상운송</a:t>
                      </a:r>
                      <a:endParaRPr lang="en-GB" altLang="ko-KR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215,134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37.3%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236,762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42.7%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271,652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47.6%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12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선박운송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해상운송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180,400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31.3%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137,881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24.8%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109,096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19.1%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12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기타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정비</a:t>
                      </a:r>
                      <a:r>
                        <a:rPr lang="en-US" altLang="ko-KR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</a:t>
                      </a:r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임대</a:t>
                      </a:r>
                      <a:r>
                        <a:rPr lang="en-US" altLang="ko-KR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</a:t>
                      </a:r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유류</a:t>
                      </a:r>
                      <a:endParaRPr lang="en-GB" altLang="ko-KR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2,749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0.5%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4,323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0.8%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4,839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0.8%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127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합계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GB" sz="900" b="0" i="0" u="none" strike="noStrike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577,078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100.0%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555,088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100.0%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570,300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100.0%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55DC34C-E471-4579-4785-D378CDBECD42}"/>
              </a:ext>
            </a:extLst>
          </p:cNvPr>
          <p:cNvSpPr txBox="1"/>
          <p:nvPr/>
        </p:nvSpPr>
        <p:spPr>
          <a:xfrm>
            <a:off x="4596440" y="1849209"/>
            <a:ext cx="104633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E2B7BB6-3726-29FA-ABF9-DEFE74DF3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227089"/>
              </p:ext>
            </p:extLst>
          </p:nvPr>
        </p:nvGraphicFramePr>
        <p:xfrm>
          <a:off x="560453" y="4405173"/>
          <a:ext cx="5206999" cy="1903551"/>
        </p:xfrm>
        <a:graphic>
          <a:graphicData uri="http://schemas.openxmlformats.org/drawingml/2006/table">
            <a:tbl>
              <a:tblPr/>
              <a:tblGrid>
                <a:gridCol w="77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903">
                  <a:extLst>
                    <a:ext uri="{9D8B030D-6E8A-4147-A177-3AD203B41FA5}">
                      <a16:colId xmlns:a16="http://schemas.microsoft.com/office/drawing/2014/main" val="2122499149"/>
                    </a:ext>
                  </a:extLst>
                </a:gridCol>
                <a:gridCol w="1175903">
                  <a:extLst>
                    <a:ext uri="{9D8B030D-6E8A-4147-A177-3AD203B41FA5}">
                      <a16:colId xmlns:a16="http://schemas.microsoft.com/office/drawing/2014/main" val="1729761858"/>
                    </a:ext>
                  </a:extLst>
                </a:gridCol>
                <a:gridCol w="1175903">
                  <a:extLst>
                    <a:ext uri="{9D8B030D-6E8A-4147-A177-3AD203B41FA5}">
                      <a16:colId xmlns:a16="http://schemas.microsoft.com/office/drawing/2014/main" val="1328173104"/>
                    </a:ext>
                  </a:extLst>
                </a:gridCol>
              </a:tblGrid>
              <a:tr h="3178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사업부문</a:t>
                      </a:r>
                      <a:r>
                        <a:rPr lang="ko-KR" altLang="en-GB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내용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2019</a:t>
                      </a:r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2020</a:t>
                      </a:r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2021</a:t>
                      </a:r>
                      <a:r>
                        <a:rPr lang="ko-KR" altLang="en-US" sz="1000" b="0" i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년</a:t>
                      </a:r>
                      <a:endParaRPr lang="ko-KR" altLang="en-GB" sz="10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 err="1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항만하역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하역</a:t>
                      </a:r>
                      <a:r>
                        <a:rPr lang="en-US" altLang="ko-KR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</a:t>
                      </a:r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r>
                        <a:rPr lang="en-US" altLang="ko-KR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</a:t>
                      </a:r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보관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10,416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(1,433)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6,579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1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화물차운송</a:t>
                      </a:r>
                      <a:r>
                        <a:rPr lang="ko-KR" altLang="en-GB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육상운송</a:t>
                      </a:r>
                      <a:endParaRPr lang="en-GB" altLang="ko-KR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4,823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8,725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3,533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선박운송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해상운송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2,155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16,176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10,595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1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기타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정비</a:t>
                      </a:r>
                      <a:r>
                        <a:rPr lang="en-US" altLang="ko-KR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</a:t>
                      </a:r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임대</a:t>
                      </a:r>
                      <a:r>
                        <a:rPr lang="en-US" altLang="ko-KR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</a:t>
                      </a:r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유류</a:t>
                      </a:r>
                      <a:endParaRPr lang="en-GB" altLang="ko-KR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717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139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2,110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14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합계</a:t>
                      </a:r>
                      <a:endParaRPr lang="ko-KR" altLang="en-GB" sz="10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GB" sz="900" b="0" i="0" u="none" strike="noStrike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18,111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23,607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22,816 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4AA6573-3D8F-BF73-96EE-FB2EBA88BB3C}"/>
              </a:ext>
            </a:extLst>
          </p:cNvPr>
          <p:cNvGraphicFramePr>
            <a:graphicFrameLocks/>
          </p:cNvGraphicFramePr>
          <p:nvPr/>
        </p:nvGraphicFramePr>
        <p:xfrm>
          <a:off x="5888371" y="4183217"/>
          <a:ext cx="3601704" cy="2203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93C0A0-D7E0-F0EE-2498-26D3A0621F06}"/>
              </a:ext>
            </a:extLst>
          </p:cNvPr>
          <p:cNvSpPr txBox="1"/>
          <p:nvPr/>
        </p:nvSpPr>
        <p:spPr>
          <a:xfrm>
            <a:off x="4596440" y="4180446"/>
            <a:ext cx="104633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C3A9D8-553E-53C3-E7CB-5B48C8B02969}"/>
              </a:ext>
            </a:extLst>
          </p:cNvPr>
          <p:cNvSpPr txBox="1"/>
          <p:nvPr/>
        </p:nvSpPr>
        <p:spPr>
          <a:xfrm>
            <a:off x="8279280" y="1849209"/>
            <a:ext cx="104633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단위 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백만원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81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12CB0E-64AD-41E6-A024-8401C930D253}"/>
              </a:ext>
            </a:extLst>
          </p:cNvPr>
          <p:cNvSpPr/>
          <p:nvPr/>
        </p:nvSpPr>
        <p:spPr>
          <a:xfrm>
            <a:off x="560388" y="918302"/>
            <a:ext cx="8785096" cy="8636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㈜동방과 ㈜동방물류센터는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부산신항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웅동배후단지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內 </a:t>
            </a:r>
            <a:r>
              <a:rPr lang="ko-KR" altLang="en-US" sz="1000" dirty="0" err="1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스타코㈜가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운영 중인 제조시설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대지면적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36,781.81㎡,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건축면적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21,523.45㎡)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인수한 후 물류센터 용도로 변경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리모델링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사용하고자 함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총 사업비 약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250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자기자본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타인자본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 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중 본 펀드를 통해 </a:t>
            </a:r>
            <a:r>
              <a:rPr lang="en-US" altLang="ko-KR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200</a:t>
            </a:r>
            <a:r>
              <a:rPr lang="ko-KR" altLang="en-US" sz="1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억 조달하여 현재의 제조시설 등을 인수할 예정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8CFF155-30C6-4274-AFA6-6FC6C3B91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60976"/>
              </p:ext>
            </p:extLst>
          </p:nvPr>
        </p:nvGraphicFramePr>
        <p:xfrm>
          <a:off x="560388" y="4221163"/>
          <a:ext cx="4320604" cy="2087560"/>
        </p:xfrm>
        <a:graphic>
          <a:graphicData uri="http://schemas.openxmlformats.org/drawingml/2006/table">
            <a:tbl>
              <a:tblPr/>
              <a:tblGrid>
                <a:gridCol w="1080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93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dirty="0">
                          <a:solidFill>
                            <a:schemeClr val="lt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구  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dirty="0">
                          <a:solidFill>
                            <a:schemeClr val="lt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내  용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사업명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부산신항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</a:t>
                      </a:r>
                      <a:r>
                        <a:rPr lang="ko-KR" altLang="en-US" sz="9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웅동배후단지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내 </a:t>
                      </a:r>
                      <a:r>
                        <a:rPr lang="ko-KR" altLang="en-US" sz="9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스타코물류센터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시설물 인수 및 운영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소재지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경남 창원시 진해구 </a:t>
                      </a:r>
                      <a:r>
                        <a:rPr lang="ko-KR" altLang="en-US" sz="9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신항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7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로 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1189-2 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일원 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24917"/>
                  </a:ext>
                </a:extLst>
              </a:tr>
              <a:tr h="263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대지면적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/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건축면적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36,781.81㎡(11,146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평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)/21,523.45㎡(6,522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평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용도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/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지역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웅동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종 </a:t>
                      </a:r>
                      <a:r>
                        <a:rPr lang="ko-KR" altLang="en-US" sz="9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항만배후단지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/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자유무역지구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용적률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/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건폐율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61.4%/58.52%</a:t>
                      </a:r>
                      <a:endParaRPr lang="ko-KR" altLang="en-US" sz="9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4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용도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현 제조시설 → 물류창고 용도변경 예정</a:t>
                      </a:r>
                      <a:b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</a:b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시설물 보강 필요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: </a:t>
                      </a:r>
                      <a:r>
                        <a:rPr lang="ko-KR" altLang="en-US" sz="9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도크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창고도어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게이트 확장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스프링클러 등</a:t>
                      </a:r>
                      <a:r>
                        <a:rPr lang="en-US" altLang="ko-KR" sz="9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BCE707B-867F-BAB0-41E4-0A893B7724C1}"/>
              </a:ext>
            </a:extLst>
          </p:cNvPr>
          <p:cNvSpPr txBox="1"/>
          <p:nvPr/>
        </p:nvSpPr>
        <p:spPr>
          <a:xfrm>
            <a:off x="4033228" y="8498"/>
            <a:ext cx="20617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사업 개요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A7332-67D8-A410-4A5D-63C37AB3E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27AB60-A437-43CF-9BC1-9B04806377F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3" name="그림 2" descr="건물, 지붕이(가) 표시된 사진&#10;&#10;자동 생성된 설명">
            <a:extLst>
              <a:ext uri="{FF2B5EF4-FFF2-40B4-BE49-F238E27FC236}">
                <a16:creationId xmlns:a16="http://schemas.microsoft.com/office/drawing/2014/main" id="{9B4B124A-F2EF-5846-BAD8-1250C709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8" y="1916113"/>
            <a:ext cx="4320604" cy="211992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CDC10D-E8A3-5D64-5C35-C15E5E1AC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28173"/>
              </p:ext>
            </p:extLst>
          </p:nvPr>
        </p:nvGraphicFramePr>
        <p:xfrm>
          <a:off x="5014590" y="4221163"/>
          <a:ext cx="4331024" cy="17185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49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27">
                  <a:extLst>
                    <a:ext uri="{9D8B030D-6E8A-4147-A177-3AD203B41FA5}">
                      <a16:colId xmlns:a16="http://schemas.microsoft.com/office/drawing/2014/main" val="3295634154"/>
                    </a:ext>
                  </a:extLst>
                </a:gridCol>
                <a:gridCol w="776327">
                  <a:extLst>
                    <a:ext uri="{9D8B030D-6E8A-4147-A177-3AD203B41FA5}">
                      <a16:colId xmlns:a16="http://schemas.microsoft.com/office/drawing/2014/main" val="1810642172"/>
                    </a:ext>
                  </a:extLst>
                </a:gridCol>
                <a:gridCol w="776327">
                  <a:extLst>
                    <a:ext uri="{9D8B030D-6E8A-4147-A177-3AD203B41FA5}">
                      <a16:colId xmlns:a16="http://schemas.microsoft.com/office/drawing/2014/main" val="2460908490"/>
                    </a:ext>
                  </a:extLst>
                </a:gridCol>
                <a:gridCol w="776327">
                  <a:extLst>
                    <a:ext uri="{9D8B030D-6E8A-4147-A177-3AD203B41FA5}">
                      <a16:colId xmlns:a16="http://schemas.microsoft.com/office/drawing/2014/main" val="2352369559"/>
                    </a:ext>
                  </a:extLst>
                </a:gridCol>
              </a:tblGrid>
              <a:tr h="232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GB" sz="900" b="0" u="none" strike="noStrike" spc="-20" dirty="0"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구분 </a:t>
                      </a:r>
                      <a:endParaRPr lang="ko-KR" altLang="en-GB" sz="900" b="0" i="0" u="none" strike="noStrike" spc="-20" dirty="0"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B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관리동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경비동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연면적</a:t>
                      </a:r>
                      <a:r>
                        <a:rPr lang="ko-KR" altLang="en-GB" sz="900" b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13,159.71㎡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8,472.55㎡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935.94㎡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16.5㎡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22,584.7㎡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평수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3,987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2,567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283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6,842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181401"/>
                  </a:ext>
                </a:extLst>
              </a:tr>
              <a:tr h="495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비고</a:t>
                      </a:r>
                      <a:r>
                        <a:rPr lang="ko-KR" altLang="en-GB" sz="900" b="0" u="none" strike="noStrike" spc="-2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endParaRPr lang="ko-KR" altLang="en-GB" sz="900" b="0" i="0" u="none" strike="noStrike" spc="-2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BC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창고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+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현장사무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(2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사무실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(3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층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경비실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단층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0" baseline="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8000" marR="1800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43D6E8-531D-6E0C-A72A-6542F3BE2B6D}"/>
              </a:ext>
            </a:extLst>
          </p:cNvPr>
          <p:cNvSpPr txBox="1"/>
          <p:nvPr/>
        </p:nvSpPr>
        <p:spPr>
          <a:xfrm>
            <a:off x="5014590" y="5998202"/>
            <a:ext cx="40178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5725" indent="-85725">
              <a:buSzPct val="100000"/>
            </a:pPr>
            <a:r>
              <a:rPr lang="ko-KR" altLang="en-US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1) </a:t>
            </a:r>
            <a:r>
              <a:rPr lang="ko-KR" altLang="en-US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창고</a:t>
            </a:r>
            <a:r>
              <a:rPr lang="en-US" altLang="ko-KR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A</a:t>
            </a:r>
            <a:r>
              <a:rPr lang="ko-KR" altLang="en-US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동</a:t>
            </a:r>
            <a:r>
              <a:rPr lang="en-US" altLang="ko-KR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LG</a:t>
            </a:r>
            <a:r>
              <a:rPr lang="ko-KR" altLang="en-US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전자</a:t>
            </a:r>
            <a:r>
              <a:rPr lang="en-US" altLang="ko-KR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b="0" kern="1200" dirty="0" err="1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판토스</a:t>
            </a:r>
            <a:r>
              <a:rPr lang="en-US" altLang="ko-KR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수출물량 처리예정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약 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60%)</a:t>
            </a:r>
          </a:p>
          <a:p>
            <a:pPr marL="85725" indent="-85725">
              <a:buSzPct val="100000"/>
            </a:pPr>
            <a:r>
              <a:rPr lang="ko-KR" altLang="en-US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2) </a:t>
            </a:r>
            <a:r>
              <a:rPr lang="ko-KR" altLang="en-US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창고</a:t>
            </a:r>
            <a:r>
              <a:rPr lang="en-US" altLang="ko-KR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</a:t>
            </a:r>
            <a:r>
              <a:rPr lang="ko-KR" altLang="en-US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동</a:t>
            </a:r>
            <a:r>
              <a:rPr lang="en-US" altLang="ko-KR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LG</a:t>
            </a:r>
            <a:r>
              <a:rPr lang="ko-KR" altLang="en-US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전자 및 </a:t>
            </a:r>
            <a:r>
              <a:rPr lang="ko-KR" altLang="en-US" sz="900" b="0" kern="1200" dirty="0" err="1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기타화주</a:t>
            </a:r>
            <a:r>
              <a:rPr lang="ko-KR" altLang="en-US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수입물량 처리예정 </a:t>
            </a:r>
            <a:r>
              <a:rPr lang="en-US" altLang="ko-KR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약 </a:t>
            </a:r>
            <a:r>
              <a:rPr lang="en-US" altLang="ko-KR" sz="900" b="0" kern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40%)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401B75-D679-F370-77B2-08D42A98DA59}"/>
              </a:ext>
            </a:extLst>
          </p:cNvPr>
          <p:cNvGrpSpPr/>
          <p:nvPr/>
        </p:nvGrpSpPr>
        <p:grpSpPr>
          <a:xfrm>
            <a:off x="4962416" y="1901928"/>
            <a:ext cx="4383197" cy="2186031"/>
            <a:chOff x="0" y="0"/>
            <a:chExt cx="12008006" cy="639489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40AB518-0944-2316-021C-C044693F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008006" cy="6394890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826E297-0695-2ACB-C4B4-3CDCCA9A7C07}"/>
                </a:ext>
              </a:extLst>
            </p:cNvPr>
            <p:cNvGrpSpPr/>
            <p:nvPr/>
          </p:nvGrpSpPr>
          <p:grpSpPr>
            <a:xfrm>
              <a:off x="3050265" y="942947"/>
              <a:ext cx="1237788" cy="1465742"/>
              <a:chOff x="3050266" y="942947"/>
              <a:chExt cx="1237788" cy="146574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BEF95CD-0F6A-D743-BFEE-7FD84B0C214C}"/>
                  </a:ext>
                </a:extLst>
              </p:cNvPr>
              <p:cNvGrpSpPr/>
              <p:nvPr/>
            </p:nvGrpSpPr>
            <p:grpSpPr>
              <a:xfrm>
                <a:off x="3050266" y="942947"/>
                <a:ext cx="1237788" cy="1465741"/>
                <a:chOff x="3050266" y="942947"/>
                <a:chExt cx="1237788" cy="1465741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C98A8635-2530-7AD8-630F-99B07CC829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4564" y="1959496"/>
                  <a:ext cx="449192" cy="449192"/>
                </a:xfrm>
                <a:prstGeom prst="rect">
                  <a:avLst/>
                </a:prstGeom>
              </p:spPr>
            </p:pic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3334B560-B331-5D98-C3A6-BB1BD8B603D9}"/>
                    </a:ext>
                  </a:extLst>
                </p:cNvPr>
                <p:cNvSpPr/>
                <p:nvPr/>
              </p:nvSpPr>
              <p:spPr>
                <a:xfrm>
                  <a:off x="3050266" y="942947"/>
                  <a:ext cx="1237788" cy="1237788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rgbClr val="E500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3" name="그림 12" descr="건물, 지붕이(가) 표시된 사진&#10;&#10;자동 생성된 설명">
                <a:extLst>
                  <a:ext uri="{FF2B5EF4-FFF2-40B4-BE49-F238E27FC236}">
                    <a16:creationId xmlns:a16="http://schemas.microsoft.com/office/drawing/2014/main" id="{ECC1BEEB-959A-EE76-19B3-6F0A3ECEBD7D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66"/>
              <a:stretch/>
            </p:blipFill>
            <p:spPr>
              <a:xfrm>
                <a:off x="3066642" y="959308"/>
                <a:ext cx="1205037" cy="120506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321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512840" y="0"/>
            <a:ext cx="295232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 err="1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부산신항</a:t>
            </a: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개발계획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F7C22-4E7B-92A3-D378-BBCD1F191A0A}"/>
              </a:ext>
            </a:extLst>
          </p:cNvPr>
          <p:cNvSpPr txBox="1"/>
          <p:nvPr/>
        </p:nvSpPr>
        <p:spPr>
          <a:xfrm>
            <a:off x="553518" y="906076"/>
            <a:ext cx="439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1. 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개발계획 개요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096FE73-F562-620F-A908-F8FF718A9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45624"/>
              </p:ext>
            </p:extLst>
          </p:nvPr>
        </p:nvGraphicFramePr>
        <p:xfrm>
          <a:off x="560388" y="1248123"/>
          <a:ext cx="8792094" cy="5060607"/>
        </p:xfrm>
        <a:graphic>
          <a:graphicData uri="http://schemas.openxmlformats.org/drawingml/2006/table">
            <a:tbl>
              <a:tblPr/>
              <a:tblGrid>
                <a:gridCol w="1368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544573852"/>
                    </a:ext>
                  </a:extLst>
                </a:gridCol>
                <a:gridCol w="246982">
                  <a:extLst>
                    <a:ext uri="{9D8B030D-6E8A-4147-A177-3AD203B41FA5}">
                      <a16:colId xmlns:a16="http://schemas.microsoft.com/office/drawing/2014/main" val="2931335745"/>
                    </a:ext>
                  </a:extLst>
                </a:gridCol>
                <a:gridCol w="1553218">
                  <a:extLst>
                    <a:ext uri="{9D8B030D-6E8A-4147-A177-3AD203B41FA5}">
                      <a16:colId xmlns:a16="http://schemas.microsoft.com/office/drawing/2014/main" val="820828817"/>
                    </a:ext>
                  </a:extLst>
                </a:gridCol>
                <a:gridCol w="883072">
                  <a:extLst>
                    <a:ext uri="{9D8B030D-6E8A-4147-A177-3AD203B41FA5}">
                      <a16:colId xmlns:a16="http://schemas.microsoft.com/office/drawing/2014/main" val="2418290338"/>
                    </a:ext>
                  </a:extLst>
                </a:gridCol>
                <a:gridCol w="629096">
                  <a:extLst>
                    <a:ext uri="{9D8B030D-6E8A-4147-A177-3AD203B41FA5}">
                      <a16:colId xmlns:a16="http://schemas.microsoft.com/office/drawing/2014/main" val="2960313258"/>
                    </a:ext>
                  </a:extLst>
                </a:gridCol>
                <a:gridCol w="1807194">
                  <a:extLst>
                    <a:ext uri="{9D8B030D-6E8A-4147-A177-3AD203B41FA5}">
                      <a16:colId xmlns:a16="http://schemas.microsoft.com/office/drawing/2014/main" val="2099929081"/>
                    </a:ext>
                  </a:extLst>
                </a:gridCol>
              </a:tblGrid>
              <a:tr h="20178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lt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구  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lt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내  용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5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사업명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부산항 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신항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개발사업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사업기간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1995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년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~2040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24917"/>
                  </a:ext>
                </a:extLst>
              </a:tr>
              <a:tr h="2065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총사업비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19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조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3,368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억원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정부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8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조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5,355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억원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민자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10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조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8,012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억원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5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사업내용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부두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57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방파제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6.09km, 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호안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33km,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도로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71.4km,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철도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54km,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부지조성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1,126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백만만㎡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준설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식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토도제거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등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5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사업효과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컨테이너 연간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3,000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만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TEU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556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단계별</a:t>
                      </a:r>
                      <a:endParaRPr lang="en-US" altLang="ko-KR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부두시설</a:t>
                      </a:r>
                      <a:endParaRPr lang="en-US" altLang="ko-KR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확충계획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구분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2010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2011~2015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2016~2020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807495"/>
                  </a:ext>
                </a:extLst>
              </a:tr>
              <a:tr h="20655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45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19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4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22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603722"/>
                  </a:ext>
                </a:extLst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컨부두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40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17</a:t>
                      </a: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  <a:endParaRPr lang="ko-KR" altLang="en-US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4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19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423556"/>
                  </a:ext>
                </a:extLst>
              </a:tr>
              <a:tr h="129335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북컨</a:t>
                      </a:r>
                      <a:r>
                        <a:rPr lang="en-US" altLang="ko-KR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(1-1</a:t>
                      </a: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6</a:t>
                      </a: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북컨</a:t>
                      </a:r>
                      <a:r>
                        <a:rPr lang="en-US" altLang="ko-KR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(1-2</a:t>
                      </a: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3</a:t>
                      </a: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북컨</a:t>
                      </a:r>
                      <a:r>
                        <a:rPr lang="en-US" altLang="ko-KR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(2-1</a:t>
                      </a: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4</a:t>
                      </a: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남컨</a:t>
                      </a:r>
                      <a:r>
                        <a:rPr lang="en-US" altLang="ko-KR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(2-2</a:t>
                      </a: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4</a:t>
                      </a: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  <a:endParaRPr lang="ko-KR" altLang="en-US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남컨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(2-3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4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남컨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(2-4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3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서컨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(2-5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3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서컨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(2-6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2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다목적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남컨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2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피더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서컨북측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2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피더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(3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2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서컨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(3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5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01764"/>
                  </a:ext>
                </a:extLst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기타부두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5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</a:t>
                      </a:r>
                      <a:r>
                        <a:rPr lang="ko-KR" altLang="en-US" sz="1000" b="0" kern="10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  <a:endParaRPr lang="ko-KR" altLang="en-US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-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3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900944"/>
                  </a:ext>
                </a:extLst>
              </a:tr>
              <a:tr h="5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다목적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자동차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1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다목적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잡화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1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다목적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(3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1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양곡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(3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1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일반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(3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: 1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864835"/>
                  </a:ext>
                </a:extLst>
              </a:tr>
              <a:tr h="20655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시행주체별 개발계획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정부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해양수산부</a:t>
                      </a:r>
                      <a:r>
                        <a:rPr lang="en-US" altLang="ko-KR" sz="10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부산항만공사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민간사업자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299319"/>
                  </a:ext>
                </a:extLst>
              </a:tr>
              <a:tr h="9310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•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컨테이너부두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1.15㎞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(4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/ 2-2)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•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다목적부두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0.4㎞(1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• 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연결잔교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0.3km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(1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자동차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•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컨테이너 부두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2.85㎞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(14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/ 2-1(4), 2-2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상부공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(4),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2-5(3), 2-6(2), 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서컨피더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(1))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•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컨테이너부두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5.65㎞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(16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/ 1-1(6), 1-2(3),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2-3(4), 2-4(3))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•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일반부두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0.4km (1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2797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088C732-45CB-44D2-FA9F-18112779786E}"/>
              </a:ext>
            </a:extLst>
          </p:cNvPr>
          <p:cNvSpPr txBox="1"/>
          <p:nvPr/>
        </p:nvSpPr>
        <p:spPr>
          <a:xfrm>
            <a:off x="572116" y="6362797"/>
            <a:ext cx="90649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1000" spc="-70" dirty="0">
                <a:latin typeface="굴림" panose="020B0600000101010101" pitchFamily="50" charset="-127"/>
                <a:ea typeface="굴림" panose="020B0600000101010101" pitchFamily="50" charset="-127"/>
              </a:rPr>
              <a:t>※</a:t>
            </a:r>
            <a:r>
              <a:rPr lang="ko-KR" altLang="en-US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자료</a:t>
            </a:r>
            <a:r>
              <a:rPr lang="en-US" altLang="ko-KR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해양수산부 고시 제</a:t>
            </a:r>
            <a:r>
              <a:rPr lang="en-US" altLang="ko-KR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2020-231</a:t>
            </a:r>
            <a:r>
              <a:rPr lang="ko-KR" altLang="en-US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호 및 부산항만공사 홈페이지</a:t>
            </a:r>
            <a:endParaRPr lang="en-US" altLang="ko-KR" sz="1000" spc="-7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886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512840" y="0"/>
            <a:ext cx="295232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 err="1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부산신항</a:t>
            </a: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개발계획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F7C22-4E7B-92A3-D378-BBCD1F191A0A}"/>
              </a:ext>
            </a:extLst>
          </p:cNvPr>
          <p:cNvSpPr txBox="1"/>
          <p:nvPr/>
        </p:nvSpPr>
        <p:spPr>
          <a:xfrm>
            <a:off x="553518" y="908050"/>
            <a:ext cx="439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 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개발 계획도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129926-8C30-127A-7924-761A1A02ADB6}"/>
              </a:ext>
            </a:extLst>
          </p:cNvPr>
          <p:cNvSpPr txBox="1"/>
          <p:nvPr/>
        </p:nvSpPr>
        <p:spPr>
          <a:xfrm>
            <a:off x="572116" y="6362797"/>
            <a:ext cx="90649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1000" spc="-70" dirty="0">
                <a:latin typeface="굴림" panose="020B0600000101010101" pitchFamily="50" charset="-127"/>
                <a:ea typeface="굴림" panose="020B0600000101010101" pitchFamily="50" charset="-127"/>
              </a:rPr>
              <a:t>※</a:t>
            </a:r>
            <a:r>
              <a:rPr lang="ko-KR" altLang="en-US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자료</a:t>
            </a:r>
            <a:r>
              <a:rPr lang="en-US" altLang="ko-KR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부산광역시 홈페이지</a:t>
            </a:r>
            <a:endParaRPr lang="en-US" altLang="ko-KR" sz="1000" spc="-7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CB22F1-655D-A81A-A41E-5009E9C69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" t="9873" r="9863" b="2496"/>
          <a:stretch/>
        </p:blipFill>
        <p:spPr>
          <a:xfrm>
            <a:off x="553517" y="1274733"/>
            <a:ext cx="8792095" cy="50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8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58366-7AB3-21C0-110F-D2B3B560F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5288" y="6362797"/>
            <a:ext cx="2228850" cy="365125"/>
          </a:xfrm>
        </p:spPr>
        <p:txBody>
          <a:bodyPr/>
          <a:lstStyle/>
          <a:p>
            <a:fld id="{7427AB60-A437-43CF-9BC1-9B04806377F8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1376-BDFD-D2E0-5CE5-2FCF1ACD7F38}"/>
              </a:ext>
            </a:extLst>
          </p:cNvPr>
          <p:cNvSpPr txBox="1"/>
          <p:nvPr/>
        </p:nvSpPr>
        <p:spPr>
          <a:xfrm>
            <a:off x="3512840" y="0"/>
            <a:ext cx="295232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 err="1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부산신항</a:t>
            </a:r>
            <a:r>
              <a:rPr lang="ko-KR" altLang="en-US" sz="2800" dirty="0"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개발계획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F7C22-4E7B-92A3-D378-BBCD1F191A0A}"/>
              </a:ext>
            </a:extLst>
          </p:cNvPr>
          <p:cNvSpPr txBox="1"/>
          <p:nvPr/>
        </p:nvSpPr>
        <p:spPr>
          <a:xfrm>
            <a:off x="553517" y="893763"/>
            <a:ext cx="4183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3. 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서컨테이너부두 </a:t>
            </a:r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2-5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단계</a:t>
            </a:r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확장</a:t>
            </a:r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endParaRPr lang="ko-KR" altLang="en-US" sz="2000" dirty="0">
              <a:solidFill>
                <a:srgbClr val="36415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79C6C-3B90-BB12-5781-42EEDC906F21}"/>
              </a:ext>
            </a:extLst>
          </p:cNvPr>
          <p:cNvSpPr txBox="1"/>
          <p:nvPr/>
        </p:nvSpPr>
        <p:spPr>
          <a:xfrm>
            <a:off x="5169025" y="893763"/>
            <a:ext cx="3175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4. 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서컨테이너부두 </a:t>
            </a:r>
            <a:r>
              <a:rPr lang="en-US" altLang="ko-KR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2-6</a:t>
            </a:r>
            <a:r>
              <a:rPr lang="ko-KR" altLang="en-US" sz="2000" dirty="0">
                <a:solidFill>
                  <a:srgbClr val="36415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단계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8F4487F-1572-58D8-6D5F-4EEDA411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259667"/>
              </p:ext>
            </p:extLst>
          </p:nvPr>
        </p:nvGraphicFramePr>
        <p:xfrm>
          <a:off x="5169026" y="1268414"/>
          <a:ext cx="4172538" cy="1800547"/>
        </p:xfrm>
        <a:graphic>
          <a:graphicData uri="http://schemas.openxmlformats.org/drawingml/2006/table">
            <a:tbl>
              <a:tblPr/>
              <a:tblGrid>
                <a:gridCol w="717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49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lt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구  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lt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내  용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공사명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부산항 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신항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서컨테이너부두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2-6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 축조공사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공사기간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2019. 8. ~ 2024. 8.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557803"/>
                  </a:ext>
                </a:extLst>
              </a:tr>
              <a:tr h="31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총사업비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약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2,135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억원</a:t>
                      </a:r>
                      <a:endParaRPr lang="en-US" altLang="ko-KR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공사규모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안벽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700m(5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만톤급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), 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부대공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식 등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사업효과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컨테이너 연간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130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만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TEU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681143"/>
                  </a:ext>
                </a:extLst>
              </a:tr>
            </a:tbl>
          </a:graphicData>
        </a:graphic>
      </p:graphicFrame>
      <p:pic>
        <p:nvPicPr>
          <p:cNvPr id="9" name="Picture 4">
            <a:extLst>
              <a:ext uri="{FF2B5EF4-FFF2-40B4-BE49-F238E27FC236}">
                <a16:creationId xmlns:a16="http://schemas.microsoft.com/office/drawing/2014/main" id="{04764CF6-6AB9-7473-A6E9-ADE664992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3"/>
          <a:stretch/>
        </p:blipFill>
        <p:spPr>
          <a:xfrm>
            <a:off x="5169026" y="3212976"/>
            <a:ext cx="4176587" cy="3095749"/>
          </a:xfrm>
          <a:prstGeom prst="rect">
            <a:avLst/>
          </a:prstGeom>
          <a:noFill/>
          <a:ln w="17907" cap="rnd">
            <a:noFill/>
            <a:prstDash val="solid"/>
            <a:round/>
          </a:ln>
          <a:effectLst/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575D12B-2F95-B292-72BA-3F242A936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42008"/>
              </p:ext>
            </p:extLst>
          </p:nvPr>
        </p:nvGraphicFramePr>
        <p:xfrm>
          <a:off x="549301" y="1268414"/>
          <a:ext cx="4187676" cy="1800548"/>
        </p:xfrm>
        <a:graphic>
          <a:graphicData uri="http://schemas.openxmlformats.org/drawingml/2006/table">
            <a:tbl>
              <a:tblPr/>
              <a:tblGrid>
                <a:gridCol w="720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7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49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lt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구  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lt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내  용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공사명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부산항 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신항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 서컨테이너부두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2-5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단계 축조공사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공사기간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2012. 8. ~ 2021. 12.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557803"/>
                  </a:ext>
                </a:extLst>
              </a:tr>
              <a:tr h="31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총사업비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약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5,377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억원</a:t>
                      </a:r>
                      <a:endParaRPr lang="en-US" altLang="ko-KR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공사규모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안벽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1,050m(5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만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×3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선석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)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등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사업효과</a:t>
                      </a: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컨테이너 연간 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200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만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/>
                        </a:rPr>
                        <a:t>TEU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/>
                      </a:endParaRPr>
                    </a:p>
                  </a:txBody>
                  <a:tcPr marL="54436" marR="54436" marT="15050" marB="15050" anchor="ctr">
                    <a:lnL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18602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A24DBBA-216F-B732-E937-C6088B893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14"/>
          <a:stretch/>
        </p:blipFill>
        <p:spPr>
          <a:xfrm>
            <a:off x="560386" y="3212976"/>
            <a:ext cx="4187675" cy="30957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FBE10D-41AC-34F1-5650-A12D5233A2B4}"/>
              </a:ext>
            </a:extLst>
          </p:cNvPr>
          <p:cNvSpPr txBox="1"/>
          <p:nvPr/>
        </p:nvSpPr>
        <p:spPr>
          <a:xfrm>
            <a:off x="572116" y="6362797"/>
            <a:ext cx="90649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1000" spc="-70" dirty="0">
                <a:latin typeface="굴림" panose="020B0600000101010101" pitchFamily="50" charset="-127"/>
                <a:ea typeface="굴림" panose="020B0600000101010101" pitchFamily="50" charset="-127"/>
              </a:rPr>
              <a:t>※</a:t>
            </a:r>
            <a:r>
              <a:rPr lang="ko-KR" altLang="en-US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자료</a:t>
            </a:r>
            <a:r>
              <a:rPr lang="en-US" altLang="ko-KR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해양수산부 보도자료</a:t>
            </a:r>
            <a:r>
              <a:rPr lang="en-US" altLang="ko-KR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(2019. 06. 25) </a:t>
            </a:r>
            <a:r>
              <a:rPr lang="ko-KR" altLang="en-US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 해양수산부 보도자료</a:t>
            </a:r>
            <a:r>
              <a:rPr lang="en-US" altLang="ko-KR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(2019. 08. 29)</a:t>
            </a:r>
            <a:r>
              <a:rPr lang="ko-KR" altLang="en-US" sz="1000" spc="-7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000" spc="-7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58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64B09D79-C7F9-B1C1-7EBB-18CA835F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0" r="16483" b="26660"/>
          <a:stretch/>
        </p:blipFill>
        <p:spPr>
          <a:xfrm>
            <a:off x="0" y="2780928"/>
            <a:ext cx="8312875" cy="3096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AED39-28F2-A995-B127-3FE06C90B232}"/>
              </a:ext>
            </a:extLst>
          </p:cNvPr>
          <p:cNvSpPr/>
          <p:nvPr/>
        </p:nvSpPr>
        <p:spPr>
          <a:xfrm>
            <a:off x="0" y="2780928"/>
            <a:ext cx="8312875" cy="309634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3039524-5F25-ACBA-4634-F03EBC5762F0}"/>
              </a:ext>
            </a:extLst>
          </p:cNvPr>
          <p:cNvSpPr/>
          <p:nvPr/>
        </p:nvSpPr>
        <p:spPr>
          <a:xfrm>
            <a:off x="7185248" y="1521846"/>
            <a:ext cx="2016224" cy="2088232"/>
          </a:xfrm>
          <a:prstGeom prst="rect">
            <a:avLst/>
          </a:prstGeom>
          <a:solidFill>
            <a:srgbClr val="E4DBC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95D7C-ABFB-2154-A672-05B797BFF8E8}"/>
              </a:ext>
            </a:extLst>
          </p:cNvPr>
          <p:cNvSpPr txBox="1"/>
          <p:nvPr/>
        </p:nvSpPr>
        <p:spPr>
          <a:xfrm>
            <a:off x="632520" y="858279"/>
            <a:ext cx="4320480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70000"/>
              </a:lnSpc>
            </a:pP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3.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425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입지여건 분석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E8BCEC-EE79-C056-4E7E-7C8D09827694}"/>
              </a:ext>
            </a:extLst>
          </p:cNvPr>
          <p:cNvCxnSpPr>
            <a:cxnSpLocks/>
          </p:cNvCxnSpPr>
          <p:nvPr/>
        </p:nvCxnSpPr>
        <p:spPr>
          <a:xfrm flipH="1">
            <a:off x="4448944" y="1988840"/>
            <a:ext cx="5457056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8A8066-3692-AA5F-B7EF-8C5D66848619}"/>
              </a:ext>
            </a:extLst>
          </p:cNvPr>
          <p:cNvCxnSpPr>
            <a:cxnSpLocks/>
          </p:cNvCxnSpPr>
          <p:nvPr/>
        </p:nvCxnSpPr>
        <p:spPr>
          <a:xfrm flipH="1">
            <a:off x="0" y="1988840"/>
            <a:ext cx="632520" cy="0"/>
          </a:xfrm>
          <a:prstGeom prst="line">
            <a:avLst/>
          </a:prstGeom>
          <a:ln w="22225" cap="rnd">
            <a:solidFill>
              <a:srgbClr val="36425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862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lnSpc>
            <a:spcPct val="200000"/>
          </a:lnSpc>
          <a:defRPr sz="1000" dirty="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102072</TotalTime>
  <Words>14404</Words>
  <Application>Microsoft Office PowerPoint</Application>
  <PresentationFormat>A4 용지(210x297mm)</PresentationFormat>
  <Paragraphs>6143</Paragraphs>
  <Slides>82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2" baseType="lpstr">
      <vt:lpstr>맑은 고딕</vt:lpstr>
      <vt:lpstr>굴림</vt:lpstr>
      <vt:lpstr>-윤고딕350</vt:lpstr>
      <vt:lpstr>Arial</vt:lpstr>
      <vt:lpstr>-윤고딕340</vt:lpstr>
      <vt:lpstr>Wingdings</vt:lpstr>
      <vt:lpstr>-윤고딕330</vt:lpstr>
      <vt:lpstr>-윤고딕320</vt:lpstr>
      <vt:lpstr>-윤고딕360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TH</dc:creator>
  <cp:lastModifiedBy>김 영훈</cp:lastModifiedBy>
  <cp:revision>6702</cp:revision>
  <cp:lastPrinted>2023-02-06T04:14:55Z</cp:lastPrinted>
  <dcterms:created xsi:type="dcterms:W3CDTF">2011-12-08T05:14:27Z</dcterms:created>
  <dcterms:modified xsi:type="dcterms:W3CDTF">2023-02-23T10:03:47Z</dcterms:modified>
</cp:coreProperties>
</file>